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13"/>
  </p:notesMasterIdLst>
  <p:handoutMasterIdLst>
    <p:handoutMasterId r:id="rId14"/>
  </p:handoutMasterIdLst>
  <p:sldIdLst>
    <p:sldId id="334" r:id="rId2"/>
    <p:sldId id="335" r:id="rId3"/>
    <p:sldId id="382" r:id="rId4"/>
    <p:sldId id="338" r:id="rId5"/>
    <p:sldId id="381" r:id="rId6"/>
    <p:sldId id="372" r:id="rId7"/>
    <p:sldId id="383" r:id="rId8"/>
    <p:sldId id="336" r:id="rId9"/>
    <p:sldId id="371" r:id="rId10"/>
    <p:sldId id="384" r:id="rId11"/>
    <p:sldId id="379" r:id="rId12"/>
  </p:sldIdLst>
  <p:sldSz cx="9144000" cy="5143500" type="screen16x9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ISSONNIER Aurélien" initials="PA" lastIdx="18" clrIdx="0">
    <p:extLst>
      <p:ext uri="{19B8F6BF-5375-455C-9EA6-DF929625EA0E}">
        <p15:presenceInfo xmlns:p15="http://schemas.microsoft.com/office/powerpoint/2012/main" userId="POISSONNIER Aurélien" providerId="None"/>
      </p:ext>
    </p:extLst>
  </p:cmAuthor>
  <p:cmAuthor id="2" name="FERNANDES Thomas" initials="FT" lastIdx="9" clrIdx="1">
    <p:extLst>
      <p:ext uri="{19B8F6BF-5375-455C-9EA6-DF929625EA0E}">
        <p15:presenceInfo xmlns:p15="http://schemas.microsoft.com/office/powerpoint/2012/main" userId="FERNANDES Thomas" providerId="None"/>
      </p:ext>
    </p:extLst>
  </p:cmAuthor>
  <p:cmAuthor id="3" name="ZILLONIZ Sandra" initials="ZS" lastIdx="7" clrIdx="2">
    <p:extLst>
      <p:ext uri="{19B8F6BF-5375-455C-9EA6-DF929625EA0E}">
        <p15:presenceInfo xmlns:p15="http://schemas.microsoft.com/office/powerpoint/2012/main" userId="ZILLONIZ Sand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83A"/>
    <a:srgbClr val="2B4E9D"/>
    <a:srgbClr val="3333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6525" autoAdjust="0"/>
  </p:normalViewPr>
  <p:slideViewPr>
    <p:cSldViewPr showGuides="1">
      <p:cViewPr varScale="1">
        <p:scale>
          <a:sx n="69" d="100"/>
          <a:sy n="69" d="100"/>
        </p:scale>
        <p:origin x="1320" y="66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ACA46-1951-47E2-9D68-95AAA1CB0A26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9BEDC-A09E-4B24-A810-32276DED3E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4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12/03/2025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7837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5221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7913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2658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0111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0846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8570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7546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3349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6687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12/03/2025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12/03/2025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12/03/2025</a:t>
            </a:fld>
            <a:endParaRPr lang="fr-FR" cap="all" dirty="0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12/03/2025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12/03/2025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 smtClean="0"/>
              <a:t>Cliquez sur l'icône pour ajouter un graphique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12/03/2025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70734" y="417517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Service statistique ministériel de la sécurité intérieure</a:t>
            </a:r>
          </a:p>
          <a:p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3850" y="267493"/>
            <a:ext cx="1666356" cy="72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43958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12/03/2025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12/03/2025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411510"/>
            <a:ext cx="2177318" cy="94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703" y="835457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  <a:latin typeface="Marianne" panose="02000000000000000000" pitchFamily="50" charset="0"/>
              </a:defRPr>
            </a:lvl1pPr>
          </a:lstStyle>
          <a:p>
            <a:fld id="{B858D49A-5A7A-574D-A0ED-52B5C1EFA876}" type="datetime1">
              <a:rPr lang="fr-FR" cap="all" smtClean="0"/>
              <a:pPr/>
              <a:t>12/03/2025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 1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361" y="166706"/>
            <a:ext cx="988205" cy="42996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5799"/>
            <a:ext cx="761846" cy="687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quetevrs.f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latin typeface="Marianne" panose="02000000000000000000" pitchFamily="50" charset="0"/>
              </a:rPr>
              <a:pPr/>
              <a:t>1</a:t>
            </a:fld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315703" y="835457"/>
            <a:ext cx="8424863" cy="2528381"/>
          </a:xfrm>
        </p:spPr>
        <p:txBody>
          <a:bodyPr>
            <a:noAutofit/>
          </a:bodyPr>
          <a:lstStyle/>
          <a:p>
            <a:r>
              <a:rPr lang="fr-FR" sz="3600" dirty="0">
                <a:latin typeface="Marianne" panose="02000000000000000000" pitchFamily="50" charset="0"/>
              </a:rPr>
              <a:t>Enquête Vécu et ressenti en matière de sécurité (éditions 2026-2028)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315703" y="3091108"/>
            <a:ext cx="8424614" cy="1208834"/>
          </a:xfrm>
        </p:spPr>
        <p:txBody>
          <a:bodyPr/>
          <a:lstStyle/>
          <a:p>
            <a:r>
              <a:rPr lang="fr-FR" dirty="0">
                <a:latin typeface="Marianne" panose="02000000000000000000" pitchFamily="50" charset="0"/>
              </a:rPr>
              <a:t>Examen pour avis </a:t>
            </a:r>
            <a:r>
              <a:rPr lang="fr-FR" dirty="0" smtClean="0">
                <a:latin typeface="Marianne" panose="02000000000000000000" pitchFamily="50" charset="0"/>
              </a:rPr>
              <a:t>d’opportunité</a:t>
            </a:r>
          </a:p>
          <a:p>
            <a:r>
              <a:rPr lang="fr-FR" dirty="0" smtClean="0">
                <a:latin typeface="Marianne" panose="02000000000000000000" pitchFamily="50" charset="0"/>
              </a:rPr>
              <a:t>Commission « Services publics, services aux publics »</a:t>
            </a:r>
          </a:p>
          <a:p>
            <a:r>
              <a:rPr lang="fr-FR" dirty="0" smtClean="0">
                <a:latin typeface="Marianne" panose="02000000000000000000" pitchFamily="50" charset="0"/>
              </a:rPr>
              <a:t>20 mars 2025</a:t>
            </a:r>
            <a:endParaRPr lang="fr-FR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40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12/03/2025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Marianne" panose="02000000000000000000" pitchFamily="50" charset="0"/>
              </a:rPr>
              <a:t>Enrichissements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23849" y="1707654"/>
            <a:ext cx="8424863" cy="2880320"/>
          </a:xfrm>
        </p:spPr>
        <p:txBody>
          <a:bodyPr/>
          <a:lstStyle/>
          <a:p>
            <a:pPr marL="377825" indent="-285750" algn="just">
              <a:buFont typeface="Wingdings" panose="05000000000000000000" pitchFamily="2" charset="2"/>
              <a:buChar char="§"/>
            </a:pPr>
            <a:endParaRPr lang="fr-FR" sz="2000" dirty="0">
              <a:latin typeface="Marianne" panose="02000000000000000000" pitchFamily="50" charset="0"/>
            </a:endParaRPr>
          </a:p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sz="1800" dirty="0" smtClean="0">
                <a:latin typeface="Marianne" panose="02000000000000000000" pitchFamily="50" charset="0"/>
              </a:rPr>
              <a:t>Enrichissement avec données des revenus fiscaux et sociaux</a:t>
            </a:r>
          </a:p>
          <a:p>
            <a:pPr marL="377825" indent="-285750" algn="just">
              <a:buFont typeface="Wingdings" panose="05000000000000000000" pitchFamily="2" charset="2"/>
              <a:buChar char="§"/>
            </a:pPr>
            <a:endParaRPr lang="fr-FR" sz="1800" dirty="0">
              <a:latin typeface="Marianne" panose="02000000000000000000" pitchFamily="50" charset="0"/>
            </a:endParaRPr>
          </a:p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sz="1800" dirty="0" smtClean="0">
                <a:latin typeface="Marianne" panose="02000000000000000000" pitchFamily="50" charset="0"/>
              </a:rPr>
              <a:t>Appariement avec les données de la délinquance enregistrée</a:t>
            </a:r>
          </a:p>
          <a:p>
            <a:pPr marL="377825" indent="-285750" algn="just">
              <a:buFont typeface="Wingdings" panose="05000000000000000000" pitchFamily="2" charset="2"/>
              <a:buChar char="§"/>
            </a:pPr>
            <a:endParaRPr lang="fr-FR" sz="1800" dirty="0" smtClean="0">
              <a:latin typeface="Marianne" panose="02000000000000000000" pitchFamily="50" charset="0"/>
            </a:endParaRPr>
          </a:p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sz="1800" dirty="0">
                <a:latin typeface="Marianne" panose="02000000000000000000" pitchFamily="50" charset="0"/>
              </a:rPr>
              <a:t>Post-enquêtes à partir de l’édition </a:t>
            </a:r>
            <a:r>
              <a:rPr lang="fr-FR" sz="1800" dirty="0" smtClean="0">
                <a:latin typeface="Marianne" panose="02000000000000000000" pitchFamily="50" charset="0"/>
              </a:rPr>
              <a:t>2025</a:t>
            </a:r>
            <a:endParaRPr lang="fr-FR" sz="1800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32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>
                <a:latin typeface="Marianne" panose="02000000000000000000" pitchFamily="50" charset="0"/>
              </a:rPr>
              <a:pPr/>
              <a:t>12/03/2025</a:t>
            </a:fld>
            <a:endParaRPr lang="fr-FR" cap="all" dirty="0">
              <a:latin typeface="Marianne" panose="02000000000000000000" pitchFamily="50" charset="0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1" indent="0" algn="just">
              <a:buNone/>
            </a:pPr>
            <a:endParaRPr lang="fr-FR" sz="1800" dirty="0">
              <a:latin typeface="Marianne" panose="02000000000000000000" pitchFamily="50" charset="0"/>
            </a:endParaRPr>
          </a:p>
          <a:p>
            <a:pPr lvl="1" indent="0" algn="just">
              <a:buNone/>
            </a:pPr>
            <a:r>
              <a:rPr lang="fr-FR" sz="1800" dirty="0" smtClean="0">
                <a:latin typeface="Marianne" panose="02000000000000000000" pitchFamily="50" charset="0"/>
              </a:rPr>
              <a:t>Merci pour votre attention ! </a:t>
            </a:r>
          </a:p>
          <a:p>
            <a:pPr lvl="1" indent="0" algn="just">
              <a:buNone/>
            </a:pPr>
            <a:endParaRPr lang="fr-FR" sz="1800" dirty="0" smtClean="0">
              <a:latin typeface="Marianne" panose="02000000000000000000" pitchFamily="50" charset="0"/>
            </a:endParaRPr>
          </a:p>
          <a:p>
            <a:pPr lvl="1" indent="0" algn="r">
              <a:buNone/>
            </a:pPr>
            <a:r>
              <a:rPr lang="fr-FR" dirty="0" smtClean="0">
                <a:latin typeface="Marianne" panose="02000000000000000000" pitchFamily="50" charset="0"/>
              </a:rPr>
              <a:t>Retrouvez toutes les informations utiles de l’enquête</a:t>
            </a:r>
          </a:p>
          <a:p>
            <a:pPr lvl="1" indent="0" algn="r">
              <a:buNone/>
            </a:pPr>
            <a:r>
              <a:rPr lang="fr-FR" dirty="0" smtClean="0">
                <a:latin typeface="Marianne" panose="02000000000000000000" pitchFamily="50" charset="0"/>
              </a:rPr>
              <a:t>sur le site internet : </a:t>
            </a:r>
            <a:r>
              <a:rPr lang="fr-FR" dirty="0" smtClean="0">
                <a:solidFill>
                  <a:srgbClr val="0070C0"/>
                </a:solidFill>
                <a:latin typeface="Marianne" panose="02000000000000000000" pitchFamily="50" charset="0"/>
                <a:hlinkClick r:id="rId3"/>
              </a:rPr>
              <a:t>www.enquetevrs.fr</a:t>
            </a:r>
            <a:endParaRPr lang="fr-FR" dirty="0" smtClean="0">
              <a:solidFill>
                <a:srgbClr val="0070C0"/>
              </a:solidFill>
              <a:latin typeface="Marianne" panose="02000000000000000000" pitchFamily="50" charset="0"/>
            </a:endParaRPr>
          </a:p>
          <a:p>
            <a:pPr lvl="1" indent="0" algn="r">
              <a:buNone/>
            </a:pPr>
            <a:endParaRPr lang="fr-FR" dirty="0" smtClean="0">
              <a:latin typeface="Marianne" panose="02000000000000000000" pitchFamily="50" charset="0"/>
            </a:endParaRPr>
          </a:p>
          <a:p>
            <a:pPr marL="377825" indent="-285750" algn="just">
              <a:buFont typeface="Wingdings" panose="05000000000000000000" pitchFamily="2" charset="2"/>
              <a:buChar char="§"/>
            </a:pPr>
            <a:endParaRPr lang="fr-FR" sz="1800" dirty="0" smtClean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76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latin typeface="Marianne" panose="02000000000000000000" pitchFamily="50" charset="0"/>
              </a:rPr>
              <a:pPr/>
              <a:t>2</a:t>
            </a:fld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fld id="{BD43F710-A1AE-7747-9628-B3862EF0B7E9}" type="datetime1">
              <a:rPr lang="fr-FR" cap="all" smtClean="0">
                <a:latin typeface="Marianne" panose="02000000000000000000" pitchFamily="50" charset="0"/>
              </a:rPr>
              <a:t>12/03/2025</a:t>
            </a:fld>
            <a:endParaRPr lang="fr-FR" cap="all" dirty="0">
              <a:latin typeface="Marianne" panose="02000000000000000000" pitchFamily="50" charset="0"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Marianne" panose="02000000000000000000" pitchFamily="50" charset="0"/>
              </a:rPr>
              <a:t>Contexte – De l’enquête CVS à l’enquête VRS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23527" y="1563638"/>
            <a:ext cx="8425185" cy="2880320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b="0" dirty="0" smtClean="0">
                <a:latin typeface="Marianne" panose="02000000000000000000" pitchFamily="50" charset="0"/>
              </a:rPr>
              <a:t>Fin de l’enquête « Cadre de vie et sécurité » (CVS) gérée par l’Insee jusqu’en 2021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b="0" dirty="0" smtClean="0">
                <a:latin typeface="Marianne" panose="02000000000000000000" pitchFamily="50" charset="0"/>
              </a:rPr>
              <a:t>Refonte du dispositif </a:t>
            </a:r>
            <a:r>
              <a:rPr lang="fr-FR" b="0" dirty="0">
                <a:latin typeface="Marianne" panose="02000000000000000000" pitchFamily="50" charset="0"/>
              </a:rPr>
              <a:t>de l’enquête CVS dès 2019 </a:t>
            </a:r>
            <a:r>
              <a:rPr lang="fr-FR" b="0" dirty="0" smtClean="0">
                <a:latin typeface="Marianne" panose="02000000000000000000" pitchFamily="50" charset="0"/>
              </a:rPr>
              <a:t>par le SSMSI : </a:t>
            </a:r>
            <a:r>
              <a:rPr lang="fr-FR" b="0" dirty="0">
                <a:latin typeface="Marianne" panose="02000000000000000000" pitchFamily="50" charset="0"/>
              </a:rPr>
              <a:t>consultations écrites auprès des experts et des utilisateurs de </a:t>
            </a:r>
            <a:r>
              <a:rPr lang="fr-FR" b="0" dirty="0" smtClean="0">
                <a:latin typeface="Marianne" panose="02000000000000000000" pitchFamily="50" charset="0"/>
              </a:rPr>
              <a:t>CVS</a:t>
            </a:r>
            <a:r>
              <a:rPr lang="fr-FR" b="0" dirty="0">
                <a:latin typeface="Marianne" panose="02000000000000000000" pitchFamily="50" charset="0"/>
              </a:rPr>
              <a:t>, </a:t>
            </a:r>
            <a:r>
              <a:rPr lang="fr-FR" b="0" dirty="0" smtClean="0">
                <a:latin typeface="Marianne" panose="02000000000000000000" pitchFamily="50" charset="0"/>
              </a:rPr>
              <a:t>expérimentation </a:t>
            </a:r>
            <a:r>
              <a:rPr lang="fr-FR" b="0" dirty="0">
                <a:latin typeface="Marianne" panose="02000000000000000000" pitchFamily="50" charset="0"/>
              </a:rPr>
              <a:t>grandeur réelle en 2021 (enquête Genese) et conception </a:t>
            </a:r>
            <a:r>
              <a:rPr lang="fr-FR" b="0" dirty="0" smtClean="0">
                <a:latin typeface="Marianne" panose="02000000000000000000" pitchFamily="50" charset="0"/>
              </a:rPr>
              <a:t>des </a:t>
            </a:r>
            <a:r>
              <a:rPr lang="fr-FR" b="0" dirty="0">
                <a:latin typeface="Marianne" panose="02000000000000000000" pitchFamily="50" charset="0"/>
              </a:rPr>
              <a:t>outils de collecte dans la </a:t>
            </a:r>
            <a:r>
              <a:rPr lang="fr-FR" b="0" dirty="0" smtClean="0">
                <a:latin typeface="Marianne" panose="02000000000000000000" pitchFamily="50" charset="0"/>
              </a:rPr>
              <a:t>concertation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b="0" dirty="0" smtClean="0">
                <a:latin typeface="Marianne" panose="02000000000000000000" pitchFamily="50" charset="0"/>
              </a:rPr>
              <a:t>1</a:t>
            </a:r>
            <a:r>
              <a:rPr lang="fr-FR" b="0" baseline="30000" dirty="0" smtClean="0">
                <a:latin typeface="Marianne" panose="02000000000000000000" pitchFamily="50" charset="0"/>
              </a:rPr>
              <a:t>ère</a:t>
            </a:r>
            <a:r>
              <a:rPr lang="fr-FR" b="0" dirty="0" smtClean="0">
                <a:latin typeface="Marianne" panose="02000000000000000000" pitchFamily="50" charset="0"/>
              </a:rPr>
              <a:t> édition de l’enquête annuelle « Vécu </a:t>
            </a:r>
            <a:r>
              <a:rPr lang="fr-FR" b="0" dirty="0">
                <a:latin typeface="Marianne" panose="02000000000000000000" pitchFamily="50" charset="0"/>
              </a:rPr>
              <a:t>et ressenti en matière de </a:t>
            </a:r>
            <a:r>
              <a:rPr lang="fr-FR" b="0" dirty="0" smtClean="0">
                <a:latin typeface="Marianne" panose="02000000000000000000" pitchFamily="50" charset="0"/>
              </a:rPr>
              <a:t>sécurité » </a:t>
            </a:r>
            <a:r>
              <a:rPr lang="fr-FR" b="0" dirty="0">
                <a:latin typeface="Marianne" panose="02000000000000000000" pitchFamily="50" charset="0"/>
              </a:rPr>
              <a:t>(VRS</a:t>
            </a:r>
            <a:r>
              <a:rPr lang="fr-FR" b="0" dirty="0" smtClean="0">
                <a:latin typeface="Marianne" panose="02000000000000000000" pitchFamily="50" charset="0"/>
              </a:rPr>
              <a:t>) en 2022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b="0" dirty="0" smtClean="0">
                <a:latin typeface="Marianne" panose="02000000000000000000" pitchFamily="50" charset="0"/>
              </a:rPr>
              <a:t>Depuis 2022, chaque année, le </a:t>
            </a:r>
            <a:r>
              <a:rPr lang="fr-FR" b="0" dirty="0">
                <a:latin typeface="Marianne" panose="02000000000000000000" pitchFamily="50" charset="0"/>
              </a:rPr>
              <a:t>SSMSI </a:t>
            </a:r>
            <a:r>
              <a:rPr lang="fr-FR" b="0" dirty="0" smtClean="0">
                <a:latin typeface="Marianne" panose="02000000000000000000" pitchFamily="50" charset="0"/>
              </a:rPr>
              <a:t>obtient le </a:t>
            </a:r>
            <a:r>
              <a:rPr lang="fr-FR" b="0" dirty="0">
                <a:latin typeface="Marianne" panose="02000000000000000000" pitchFamily="50" charset="0"/>
              </a:rPr>
              <a:t>label d’intérêt général et de qualité </a:t>
            </a:r>
            <a:r>
              <a:rPr lang="fr-FR" b="0" dirty="0" smtClean="0">
                <a:latin typeface="Marianne" panose="02000000000000000000" pitchFamily="50" charset="0"/>
              </a:rPr>
              <a:t>statistique </a:t>
            </a:r>
            <a:r>
              <a:rPr lang="fr-FR" b="0" dirty="0">
                <a:latin typeface="Marianne" panose="02000000000000000000" pitchFamily="50" charset="0"/>
              </a:rPr>
              <a:t>avec octroi du caractère </a:t>
            </a:r>
            <a:r>
              <a:rPr lang="fr-FR" b="0" dirty="0" smtClean="0">
                <a:latin typeface="Marianne" panose="02000000000000000000" pitchFamily="50" charset="0"/>
              </a:rPr>
              <a:t>obligatoire pour l’enquête VRS</a:t>
            </a:r>
          </a:p>
          <a:p>
            <a:pPr marL="387450" lvl="2" indent="0" algn="just">
              <a:buNone/>
            </a:pPr>
            <a:r>
              <a:rPr lang="fr-FR" dirty="0">
                <a:latin typeface="Marianne" panose="02000000000000000000" pitchFamily="50" charset="0"/>
              </a:rPr>
              <a:t>	</a:t>
            </a:r>
            <a:r>
              <a:rPr lang="fr-FR" dirty="0" smtClean="0">
                <a:latin typeface="Marianne" panose="02000000000000000000" pitchFamily="50" charset="0"/>
              </a:rPr>
              <a:t>2026 sera la 5</a:t>
            </a:r>
            <a:r>
              <a:rPr lang="fr-FR" baseline="30000" dirty="0" smtClean="0">
                <a:latin typeface="Marianne" panose="02000000000000000000" pitchFamily="50" charset="0"/>
              </a:rPr>
              <a:t>ème</a:t>
            </a:r>
            <a:r>
              <a:rPr lang="fr-FR" dirty="0" smtClean="0">
                <a:latin typeface="Marianne" panose="02000000000000000000" pitchFamily="50" charset="0"/>
              </a:rPr>
              <a:t> édition de l’enquête VRS</a:t>
            </a:r>
          </a:p>
          <a:p>
            <a:pPr marL="387450" lvl="2" indent="0" algn="just">
              <a:buNone/>
            </a:pPr>
            <a:endParaRPr lang="fr-FR" b="0" dirty="0" smtClean="0">
              <a:latin typeface="Marianne" panose="02000000000000000000" pitchFamily="50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b="0" dirty="0" smtClean="0">
                <a:latin typeface="Marianne" panose="02000000000000000000" pitchFamily="50" charset="0"/>
              </a:rPr>
              <a:t>La collecte des données est assurée </a:t>
            </a:r>
            <a:r>
              <a:rPr lang="fr-FR" b="0" dirty="0">
                <a:latin typeface="Marianne" panose="02000000000000000000" pitchFamily="50" charset="0"/>
              </a:rPr>
              <a:t>par un prestataire </a:t>
            </a:r>
            <a:r>
              <a:rPr lang="fr-FR" b="0" dirty="0" smtClean="0">
                <a:latin typeface="Marianne" panose="02000000000000000000" pitchFamily="50" charset="0"/>
              </a:rPr>
              <a:t>privé</a:t>
            </a:r>
            <a:endParaRPr lang="fr-FR" b="0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06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BBE627C-BEA7-5246-AC1C-78BC2574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latin typeface="Marianne" panose="02000000000000000000" pitchFamily="50" charset="0"/>
              </a:rPr>
              <a:pPr/>
              <a:t>3</a:t>
            </a:fld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3FCDBF5D-AC41-8541-8587-FD1227BBF6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527" y="1495074"/>
            <a:ext cx="8425186" cy="3236915"/>
          </a:xfrm>
        </p:spPr>
        <p:txBody>
          <a:bodyPr/>
          <a:lstStyle/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Un </a:t>
            </a:r>
            <a:r>
              <a:rPr lang="fr-FR" b="1" dirty="0" smtClean="0">
                <a:latin typeface="Marianne" panose="02000000000000000000" pitchFamily="50" charset="0"/>
              </a:rPr>
              <a:t>Comité de pilotage</a:t>
            </a:r>
            <a:r>
              <a:rPr lang="fr-FR" dirty="0" smtClean="0">
                <a:latin typeface="Marianne" panose="02000000000000000000" pitchFamily="50" charset="0"/>
              </a:rPr>
              <a:t>, instance décisionnelle</a:t>
            </a:r>
          </a:p>
          <a:p>
            <a:pPr algn="just"/>
            <a:r>
              <a:rPr lang="fr-FR" dirty="0">
                <a:latin typeface="Marianne" panose="02000000000000000000" pitchFamily="50" charset="0"/>
              </a:rPr>
              <a:t>	</a:t>
            </a:r>
            <a:r>
              <a:rPr lang="fr-FR" sz="1200" i="1" dirty="0" smtClean="0">
                <a:latin typeface="Marianne" panose="02000000000000000000" pitchFamily="50" charset="0"/>
              </a:rPr>
              <a:t>assurer le </a:t>
            </a:r>
            <a:r>
              <a:rPr lang="fr-FR" sz="1200" i="1" dirty="0">
                <a:latin typeface="Marianne" panose="02000000000000000000" pitchFamily="50" charset="0"/>
              </a:rPr>
              <a:t>respect des objectifs, suivre l’avancement des phases de conception, de préparation et de 	</a:t>
            </a:r>
            <a:r>
              <a:rPr lang="fr-FR" sz="1200" i="1" dirty="0" smtClean="0">
                <a:latin typeface="Marianne" panose="02000000000000000000" pitchFamily="50" charset="0"/>
              </a:rPr>
              <a:t>réalisation de l’enquête</a:t>
            </a:r>
            <a:endParaRPr lang="fr-FR" sz="1200" i="1" dirty="0">
              <a:latin typeface="Marianne" panose="02000000000000000000" pitchFamily="50" charset="0"/>
            </a:endParaRPr>
          </a:p>
          <a:p>
            <a:pPr algn="just"/>
            <a:endParaRPr lang="fr-FR" dirty="0" smtClean="0">
              <a:latin typeface="Marianne" panose="02000000000000000000" pitchFamily="50" charset="0"/>
            </a:endParaRPr>
          </a:p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Un </a:t>
            </a:r>
            <a:r>
              <a:rPr lang="fr-FR" b="1" dirty="0" smtClean="0">
                <a:latin typeface="Marianne" panose="02000000000000000000" pitchFamily="50" charset="0"/>
              </a:rPr>
              <a:t>Conseil scientifique</a:t>
            </a:r>
            <a:r>
              <a:rPr lang="fr-FR" dirty="0" smtClean="0">
                <a:latin typeface="Marianne" panose="02000000000000000000" pitchFamily="50" charset="0"/>
              </a:rPr>
              <a:t>, instance consultative</a:t>
            </a:r>
          </a:p>
          <a:p>
            <a:pPr algn="just"/>
            <a:r>
              <a:rPr lang="fr-FR" sz="1200" i="1" dirty="0" smtClean="0">
                <a:latin typeface="Marianne" panose="02000000000000000000" pitchFamily="50" charset="0"/>
              </a:rPr>
              <a:t>	expertiser </a:t>
            </a:r>
            <a:r>
              <a:rPr lang="fr-FR" sz="1200" i="1" dirty="0">
                <a:latin typeface="Marianne" panose="02000000000000000000" pitchFamily="50" charset="0"/>
              </a:rPr>
              <a:t>scientifiquement les travaux conduits, donner des conseils en matière de </a:t>
            </a:r>
            <a:r>
              <a:rPr lang="fr-FR" sz="1200" i="1" dirty="0" smtClean="0">
                <a:latin typeface="Marianne" panose="02000000000000000000" pitchFamily="50" charset="0"/>
              </a:rPr>
              <a:t>valorisation</a:t>
            </a:r>
          </a:p>
          <a:p>
            <a:pPr algn="just"/>
            <a:endParaRPr lang="fr-FR" sz="1200" i="1" dirty="0">
              <a:latin typeface="Marianne" panose="02000000000000000000" pitchFamily="50" charset="0"/>
            </a:endParaRPr>
          </a:p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Un </a:t>
            </a:r>
            <a:r>
              <a:rPr lang="fr-FR" b="1" dirty="0" smtClean="0">
                <a:latin typeface="Marianne" panose="02000000000000000000" pitchFamily="50" charset="0"/>
              </a:rPr>
              <a:t>Comité de concertation</a:t>
            </a:r>
            <a:r>
              <a:rPr lang="fr-FR" dirty="0" smtClean="0">
                <a:latin typeface="Marianne" panose="02000000000000000000" pitchFamily="50" charset="0"/>
              </a:rPr>
              <a:t>, instance consultative</a:t>
            </a:r>
          </a:p>
          <a:p>
            <a:pPr algn="just"/>
            <a:r>
              <a:rPr lang="fr-FR" sz="1200" i="1" dirty="0" smtClean="0">
                <a:latin typeface="Marianne" panose="02000000000000000000" pitchFamily="50" charset="0"/>
              </a:rPr>
              <a:t>	échanger </a:t>
            </a:r>
            <a:r>
              <a:rPr lang="fr-FR" sz="1200" i="1" dirty="0">
                <a:latin typeface="Marianne" panose="02000000000000000000" pitchFamily="50" charset="0"/>
              </a:rPr>
              <a:t>et </a:t>
            </a:r>
            <a:r>
              <a:rPr lang="fr-FR" sz="1200" i="1" dirty="0" smtClean="0">
                <a:latin typeface="Marianne" panose="02000000000000000000" pitchFamily="50" charset="0"/>
              </a:rPr>
              <a:t>concevoir </a:t>
            </a:r>
            <a:r>
              <a:rPr lang="fr-FR" sz="1200" i="1" dirty="0">
                <a:latin typeface="Marianne" panose="02000000000000000000" pitchFamily="50" charset="0"/>
              </a:rPr>
              <a:t>de manière collaborative la méthodologie statistique, les </a:t>
            </a:r>
            <a:r>
              <a:rPr lang="fr-FR" sz="1200" i="1" dirty="0" smtClean="0">
                <a:latin typeface="Marianne" panose="02000000000000000000" pitchFamily="50" charset="0"/>
              </a:rPr>
              <a:t>questionnaires </a:t>
            </a:r>
            <a:r>
              <a:rPr lang="fr-FR" sz="1200" i="1" dirty="0">
                <a:latin typeface="Marianne" panose="02000000000000000000" pitchFamily="50" charset="0"/>
              </a:rPr>
              <a:t>et les </a:t>
            </a:r>
            <a:r>
              <a:rPr lang="fr-FR" sz="1200" i="1" dirty="0" smtClean="0">
                <a:latin typeface="Marianne" panose="02000000000000000000" pitchFamily="50" charset="0"/>
              </a:rPr>
              <a:t>	documents </a:t>
            </a:r>
            <a:r>
              <a:rPr lang="fr-FR" sz="1200" i="1" dirty="0">
                <a:latin typeface="Marianne" panose="02000000000000000000" pitchFamily="50" charset="0"/>
              </a:rPr>
              <a:t>liés aux terrains de </a:t>
            </a:r>
            <a:r>
              <a:rPr lang="fr-FR" sz="1200" i="1" dirty="0" smtClean="0">
                <a:latin typeface="Marianne" panose="02000000000000000000" pitchFamily="50" charset="0"/>
              </a:rPr>
              <a:t>l’enquête</a:t>
            </a:r>
          </a:p>
          <a:p>
            <a:pPr algn="just"/>
            <a:endParaRPr lang="fr-FR" dirty="0" smtClean="0">
              <a:latin typeface="Marianne" panose="02000000000000000000" pitchFamily="50" charset="0"/>
            </a:endParaRPr>
          </a:p>
          <a:p>
            <a:pPr algn="just"/>
            <a:r>
              <a:rPr lang="fr-FR" dirty="0">
                <a:latin typeface="Marianne" panose="02000000000000000000" pitchFamily="50" charset="0"/>
              </a:rPr>
              <a:t>La concertation du projet dispose d’un espace de documentation et partage sur </a:t>
            </a:r>
            <a:r>
              <a:rPr lang="fr-FR" dirty="0" smtClean="0">
                <a:latin typeface="Marianne" panose="02000000000000000000" pitchFamily="50" charset="0"/>
              </a:rPr>
              <a:t>une plateforme collaborative gérée par la </a:t>
            </a:r>
            <a:r>
              <a:rPr lang="fr-FR" dirty="0" err="1" smtClean="0">
                <a:latin typeface="Marianne" panose="02000000000000000000" pitchFamily="50" charset="0"/>
              </a:rPr>
              <a:t>Dinum</a:t>
            </a:r>
            <a:r>
              <a:rPr lang="fr-FR" dirty="0" smtClean="0">
                <a:latin typeface="Marianne" panose="02000000000000000000" pitchFamily="50" charset="0"/>
              </a:rPr>
              <a:t> (environ 90 </a:t>
            </a:r>
            <a:r>
              <a:rPr lang="fr-FR" dirty="0">
                <a:latin typeface="Marianne" panose="02000000000000000000" pitchFamily="50" charset="0"/>
              </a:rPr>
              <a:t>membres inscrits).</a:t>
            </a:r>
          </a:p>
          <a:p>
            <a:pPr algn="just"/>
            <a:endParaRPr lang="fr-FR" dirty="0" smtClean="0">
              <a:latin typeface="Marianne" panose="02000000000000000000" pitchFamily="50" charset="0"/>
            </a:endParaRP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408DF94F-7EC8-514F-BD30-2DE91B81306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2CFB02D-EF7F-1043-83B7-22E52266F620}" type="datetime1">
              <a:rPr lang="fr-FR" cap="all" smtClean="0">
                <a:latin typeface="Marianne" panose="02000000000000000000" pitchFamily="50" charset="0"/>
              </a:rPr>
              <a:t>12/03/2025</a:t>
            </a:fld>
            <a:endParaRPr lang="fr-FR" cap="all" dirty="0">
              <a:latin typeface="Marianne" panose="02000000000000000000" pitchFamily="50" charset="0"/>
            </a:endParaRPr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4803410A-B25D-634A-B8FB-9F3C11EC4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Marianne Medium" panose="02000000000000000000" pitchFamily="50" charset="0"/>
              </a:rPr>
              <a:t>Concertation et comitologie de l’enquête</a:t>
            </a:r>
            <a:endParaRPr lang="fr-FR" dirty="0">
              <a:latin typeface="Marianne Medium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2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BBE627C-BEA7-5246-AC1C-78BC2574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latin typeface="Marianne" panose="02000000000000000000" pitchFamily="50" charset="0"/>
              </a:rPr>
              <a:pPr/>
              <a:t>4</a:t>
            </a:fld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3FCDBF5D-AC41-8541-8587-FD1227BBF6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850" y="1222792"/>
            <a:ext cx="8424863" cy="3149158"/>
          </a:xfrm>
        </p:spPr>
        <p:txBody>
          <a:bodyPr/>
          <a:lstStyle/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dirty="0">
                <a:latin typeface="Marianne" panose="02000000000000000000" pitchFamily="50" charset="0"/>
              </a:rPr>
              <a:t>Champ de l’enquête : individus de </a:t>
            </a:r>
            <a:r>
              <a:rPr lang="fr-FR" dirty="0" smtClean="0">
                <a:latin typeface="Marianne" panose="02000000000000000000" pitchFamily="50" charset="0"/>
              </a:rPr>
              <a:t>18 </a:t>
            </a:r>
            <a:r>
              <a:rPr lang="fr-FR" dirty="0">
                <a:latin typeface="Marianne" panose="02000000000000000000" pitchFamily="50" charset="0"/>
              </a:rPr>
              <a:t>ans ou plus résidant en ménage ordinaire en France métropolitaine, Martinique, </a:t>
            </a:r>
            <a:r>
              <a:rPr lang="fr-FR" dirty="0" smtClean="0">
                <a:latin typeface="Marianne" panose="02000000000000000000" pitchFamily="50" charset="0"/>
              </a:rPr>
              <a:t>Guadeloupe ou </a:t>
            </a:r>
            <a:r>
              <a:rPr lang="fr-FR" dirty="0">
                <a:latin typeface="Marianne" panose="02000000000000000000" pitchFamily="50" charset="0"/>
              </a:rPr>
              <a:t>à La </a:t>
            </a:r>
            <a:r>
              <a:rPr lang="fr-FR" dirty="0" smtClean="0">
                <a:latin typeface="Marianne" panose="02000000000000000000" pitchFamily="50" charset="0"/>
              </a:rPr>
              <a:t>Réunion </a:t>
            </a:r>
            <a:r>
              <a:rPr lang="fr-FR" dirty="0" smtClean="0">
                <a:latin typeface="Marianne" panose="02000000000000000000" pitchFamily="50" charset="0"/>
              </a:rPr>
              <a:t>(Guyane </a:t>
            </a:r>
            <a:r>
              <a:rPr lang="fr-FR" dirty="0" smtClean="0">
                <a:latin typeface="Marianne" panose="02000000000000000000" pitchFamily="50" charset="0"/>
              </a:rPr>
              <a:t>à l’étude</a:t>
            </a:r>
            <a:r>
              <a:rPr lang="fr-FR" dirty="0" smtClean="0">
                <a:latin typeface="Marianne" panose="02000000000000000000" pitchFamily="50" charset="0"/>
              </a:rPr>
              <a:t>)</a:t>
            </a:r>
          </a:p>
          <a:p>
            <a:pPr marL="377825" indent="-285750" algn="just">
              <a:buFont typeface="Wingdings" panose="05000000000000000000" pitchFamily="2" charset="2"/>
              <a:buChar char="§"/>
            </a:pPr>
            <a:endParaRPr lang="fr-FR" sz="600" dirty="0">
              <a:latin typeface="Marianne" panose="02000000000000000000" pitchFamily="50" charset="0"/>
            </a:endParaRPr>
          </a:p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Objectifs </a:t>
            </a:r>
            <a:r>
              <a:rPr lang="fr-FR" dirty="0">
                <a:latin typeface="Marianne" panose="02000000000000000000" pitchFamily="50" charset="0"/>
              </a:rPr>
              <a:t>:</a:t>
            </a:r>
          </a:p>
          <a:p>
            <a:pPr marL="637200" lvl="1" indent="-285750" algn="just">
              <a:buFont typeface="Wingdings" panose="05000000000000000000" pitchFamily="2" charset="2"/>
              <a:buChar char="§"/>
            </a:pPr>
            <a:r>
              <a:rPr lang="fr-FR" dirty="0">
                <a:latin typeface="Marianne" panose="02000000000000000000" pitchFamily="50" charset="0"/>
              </a:rPr>
              <a:t>Produire annuellement des indicateurs clés sur les victimations et les perceptions en matière de sécurité à l’échelle nationale </a:t>
            </a:r>
            <a:r>
              <a:rPr lang="fr-FR" dirty="0" smtClean="0">
                <a:latin typeface="Marianne" panose="02000000000000000000" pitchFamily="50" charset="0"/>
              </a:rPr>
              <a:t>: </a:t>
            </a:r>
            <a:r>
              <a:rPr lang="fr-FR" dirty="0">
                <a:latin typeface="Marianne" panose="02000000000000000000" pitchFamily="50" charset="0"/>
              </a:rPr>
              <a:t>prévalences, taux de plainte, profil des victimes, sentiments d’insécurité, cadre de vie, opinions sur les services de </a:t>
            </a:r>
            <a:r>
              <a:rPr lang="fr-FR" dirty="0" smtClean="0">
                <a:latin typeface="Marianne" panose="02000000000000000000" pitchFamily="50" charset="0"/>
              </a:rPr>
              <a:t>sécurité intérieure</a:t>
            </a:r>
          </a:p>
          <a:p>
            <a:pPr marL="637200" lvl="1" indent="-285750"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Produire annuellement ou en empilant plusieurs éditions de l’enquête certains indicateurs à l’échelle infranationale</a:t>
            </a:r>
            <a:endParaRPr lang="fr-FR" dirty="0">
              <a:latin typeface="Marianne" panose="02000000000000000000" pitchFamily="50" charset="0"/>
            </a:endParaRPr>
          </a:p>
          <a:p>
            <a:pPr marL="637200" lvl="1" indent="-285750" algn="just">
              <a:buFont typeface="Wingdings" panose="05000000000000000000" pitchFamily="2" charset="2"/>
              <a:buChar char="§"/>
            </a:pPr>
            <a:r>
              <a:rPr lang="fr-FR" dirty="0">
                <a:latin typeface="Marianne" panose="02000000000000000000" pitchFamily="50" charset="0"/>
              </a:rPr>
              <a:t>Éclairer une thématique spécifique en lien avec la </a:t>
            </a:r>
            <a:r>
              <a:rPr lang="fr-FR" dirty="0" smtClean="0">
                <a:latin typeface="Marianne" panose="02000000000000000000" pitchFamily="50" charset="0"/>
              </a:rPr>
              <a:t>sécurité</a:t>
            </a:r>
          </a:p>
          <a:p>
            <a:pPr marL="900113" lvl="2" indent="-369888" algn="just">
              <a:buNone/>
            </a:pPr>
            <a:r>
              <a:rPr lang="fr-FR" dirty="0" smtClean="0">
                <a:latin typeface="Marianne" panose="02000000000000000000" pitchFamily="50" charset="0"/>
              </a:rPr>
              <a:t>	</a:t>
            </a:r>
            <a:r>
              <a:rPr lang="fr-FR" sz="1200" dirty="0" smtClean="0">
                <a:latin typeface="Marianne" panose="02000000000000000000" pitchFamily="50" charset="0"/>
              </a:rPr>
              <a:t>En 2026, </a:t>
            </a:r>
            <a:r>
              <a:rPr lang="fr-FR" sz="1200" dirty="0">
                <a:latin typeface="Marianne" panose="02000000000000000000" pitchFamily="50" charset="0"/>
              </a:rPr>
              <a:t>la thématique retenue concerne </a:t>
            </a:r>
            <a:r>
              <a:rPr lang="fr-FR" sz="1200" dirty="0" smtClean="0">
                <a:latin typeface="Marianne" panose="02000000000000000000" pitchFamily="50" charset="0"/>
              </a:rPr>
              <a:t>la </a:t>
            </a:r>
            <a:r>
              <a:rPr lang="fr-FR" sz="1200" dirty="0" err="1" smtClean="0">
                <a:latin typeface="Marianne" panose="02000000000000000000" pitchFamily="50" charset="0"/>
              </a:rPr>
              <a:t>cybervictimation</a:t>
            </a:r>
            <a:r>
              <a:rPr lang="fr-FR" sz="1200" dirty="0">
                <a:latin typeface="Marianne" panose="02000000000000000000" pitchFamily="50" charset="0"/>
              </a:rPr>
              <a:t> : mieux appréhender la question de la victimation en lien </a:t>
            </a:r>
            <a:r>
              <a:rPr lang="fr-FR" sz="1200" dirty="0" smtClean="0">
                <a:latin typeface="Marianne" panose="02000000000000000000" pitchFamily="50" charset="0"/>
              </a:rPr>
              <a:t>avec </a:t>
            </a:r>
            <a:r>
              <a:rPr lang="fr-FR" sz="1200" dirty="0">
                <a:latin typeface="Marianne" panose="02000000000000000000" pitchFamily="50" charset="0"/>
              </a:rPr>
              <a:t>les outils numériques dans un contexte de développement de leurs usages, </a:t>
            </a:r>
            <a:r>
              <a:rPr lang="fr-FR" sz="1200" dirty="0" smtClean="0">
                <a:latin typeface="Marianne" panose="02000000000000000000" pitchFamily="50" charset="0"/>
              </a:rPr>
              <a:t>préciser le type d’atteintes et </a:t>
            </a:r>
            <a:r>
              <a:rPr lang="fr-FR" sz="1200" dirty="0">
                <a:latin typeface="Marianne" panose="02000000000000000000" pitchFamily="50" charset="0"/>
              </a:rPr>
              <a:t>leur </a:t>
            </a:r>
            <a:r>
              <a:rPr lang="fr-FR" sz="1200" dirty="0" smtClean="0">
                <a:latin typeface="Marianne" panose="02000000000000000000" pitchFamily="50" charset="0"/>
              </a:rPr>
              <a:t>ampleur</a:t>
            </a:r>
            <a:r>
              <a:rPr lang="fr-FR" sz="1200" dirty="0">
                <a:latin typeface="Marianne" panose="02000000000000000000" pitchFamily="50" charset="0"/>
              </a:rPr>
              <a:t>, </a:t>
            </a:r>
            <a:r>
              <a:rPr lang="fr-FR" sz="1200" dirty="0" smtClean="0">
                <a:latin typeface="Marianne" panose="02000000000000000000" pitchFamily="50" charset="0"/>
              </a:rPr>
              <a:t>connaître </a:t>
            </a:r>
            <a:r>
              <a:rPr lang="fr-FR" sz="1200" dirty="0">
                <a:latin typeface="Marianne" panose="02000000000000000000" pitchFamily="50" charset="0"/>
              </a:rPr>
              <a:t>les conséquences (financières, psychiques, </a:t>
            </a:r>
            <a:r>
              <a:rPr lang="fr-FR" sz="1200" dirty="0" err="1" smtClean="0">
                <a:latin typeface="Marianne" panose="02000000000000000000" pitchFamily="50" charset="0"/>
              </a:rPr>
              <a:t>réputationnelles</a:t>
            </a:r>
            <a:r>
              <a:rPr lang="fr-FR" sz="1200" dirty="0">
                <a:latin typeface="Marianne" panose="02000000000000000000" pitchFamily="50" charset="0"/>
              </a:rPr>
              <a:t>, etc.) et donc </a:t>
            </a:r>
            <a:r>
              <a:rPr lang="fr-FR" sz="1200" dirty="0" smtClean="0">
                <a:latin typeface="Marianne" panose="02000000000000000000" pitchFamily="50" charset="0"/>
              </a:rPr>
              <a:t>mieux </a:t>
            </a:r>
            <a:r>
              <a:rPr lang="fr-FR" sz="1200" dirty="0">
                <a:latin typeface="Marianne" panose="02000000000000000000" pitchFamily="50" charset="0"/>
              </a:rPr>
              <a:t>appréhender l’impact </a:t>
            </a:r>
            <a:r>
              <a:rPr lang="fr-FR" sz="1200" dirty="0" smtClean="0">
                <a:latin typeface="Marianne" panose="02000000000000000000" pitchFamily="50" charset="0"/>
              </a:rPr>
              <a:t>	de </a:t>
            </a:r>
            <a:r>
              <a:rPr lang="fr-FR" sz="1200" dirty="0">
                <a:latin typeface="Marianne" panose="02000000000000000000" pitchFamily="50" charset="0"/>
              </a:rPr>
              <a:t>la </a:t>
            </a:r>
            <a:r>
              <a:rPr lang="fr-FR" sz="1200" dirty="0" smtClean="0">
                <a:latin typeface="Marianne" panose="02000000000000000000" pitchFamily="50" charset="0"/>
              </a:rPr>
              <a:t>cybercriminalité </a:t>
            </a:r>
            <a:r>
              <a:rPr lang="fr-FR" sz="1200" dirty="0">
                <a:latin typeface="Marianne" panose="02000000000000000000" pitchFamily="50" charset="0"/>
              </a:rPr>
              <a:t>et les </a:t>
            </a:r>
            <a:r>
              <a:rPr lang="fr-FR" sz="1200" dirty="0" err="1">
                <a:latin typeface="Marianne" panose="02000000000000000000" pitchFamily="50" charset="0"/>
              </a:rPr>
              <a:t>cybermenaces</a:t>
            </a:r>
            <a:r>
              <a:rPr lang="fr-FR" sz="1200" dirty="0">
                <a:latin typeface="Marianne" panose="02000000000000000000" pitchFamily="50" charset="0"/>
              </a:rPr>
              <a:t> pour adapter les actions du ministère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408DF94F-7EC8-514F-BD30-2DE91B81306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2CFB02D-EF7F-1043-83B7-22E52266F620}" type="datetime1">
              <a:rPr lang="fr-FR" cap="all" smtClean="0">
                <a:latin typeface="Marianne" panose="02000000000000000000" pitchFamily="50" charset="0"/>
              </a:rPr>
              <a:t>12/03/2025</a:t>
            </a:fld>
            <a:endParaRPr lang="fr-FR" cap="all" dirty="0">
              <a:latin typeface="Marianne" panose="02000000000000000000" pitchFamily="50" charset="0"/>
            </a:endParaRPr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4803410A-B25D-634A-B8FB-9F3C11EC4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300" dirty="0" smtClean="0">
                <a:latin typeface="Marianne" panose="02000000000000000000" pitchFamily="50" charset="0"/>
              </a:rPr>
              <a:t>Champ et objectifs de l’enquête</a:t>
            </a:r>
            <a:endParaRPr lang="fr-FR" sz="2300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20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BBE627C-BEA7-5246-AC1C-78BC2574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latin typeface="Marianne" panose="02000000000000000000" pitchFamily="50" charset="0"/>
              </a:rPr>
              <a:pPr/>
              <a:t>5</a:t>
            </a:fld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3FCDBF5D-AC41-8541-8587-FD1227BBF6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8458" y="1593452"/>
            <a:ext cx="8420255" cy="3190047"/>
          </a:xfrm>
        </p:spPr>
        <p:txBody>
          <a:bodyPr/>
          <a:lstStyle/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sz="1300" dirty="0" smtClean="0">
                <a:latin typeface="Marianne" panose="02000000000000000000" pitchFamily="50" charset="0"/>
              </a:rPr>
              <a:t> </a:t>
            </a:r>
            <a:r>
              <a:rPr lang="fr-FR" dirty="0" smtClean="0">
                <a:latin typeface="Marianne" panose="02000000000000000000" pitchFamily="50" charset="0"/>
              </a:rPr>
              <a:t>Une enquête en </a:t>
            </a:r>
            <a:r>
              <a:rPr lang="fr-FR" b="1" dirty="0" smtClean="0">
                <a:latin typeface="Marianne" panose="02000000000000000000" pitchFamily="50" charset="0"/>
              </a:rPr>
              <a:t>deux phases </a:t>
            </a:r>
            <a:r>
              <a:rPr lang="fr-FR" sz="1200" dirty="0" smtClean="0">
                <a:latin typeface="Marianne" panose="02000000000000000000" pitchFamily="50" charset="0"/>
              </a:rPr>
              <a:t>(comme les enquêtes </a:t>
            </a:r>
            <a:r>
              <a:rPr lang="fr-FR" sz="1200" dirty="0" err="1" smtClean="0">
                <a:latin typeface="Marianne" panose="02000000000000000000" pitchFamily="50" charset="0"/>
              </a:rPr>
              <a:t>EpiCov</a:t>
            </a:r>
            <a:r>
              <a:rPr lang="fr-FR" sz="1200" dirty="0" smtClean="0">
                <a:latin typeface="Marianne" panose="02000000000000000000" pitchFamily="50" charset="0"/>
              </a:rPr>
              <a:t>, Genese, VQS/Autonomie)</a:t>
            </a:r>
            <a:endParaRPr lang="fr-FR" sz="1200" dirty="0">
              <a:latin typeface="Marianne" panose="02000000000000000000" pitchFamily="50" charset="0"/>
            </a:endParaRPr>
          </a:p>
          <a:p>
            <a:pPr marL="263525" indent="-171450" algn="just">
              <a:buFont typeface="Wingdings" panose="05000000000000000000" pitchFamily="2" charset="2"/>
              <a:buChar char="§"/>
            </a:pPr>
            <a:endParaRPr lang="fr-FR" sz="1200" dirty="0" smtClean="0">
              <a:latin typeface="Marianne" panose="02000000000000000000" pitchFamily="50" charset="0"/>
            </a:endParaRPr>
          </a:p>
          <a:p>
            <a:pPr marL="263525" indent="-171450" algn="just">
              <a:buFont typeface="Wingdings" panose="05000000000000000000" pitchFamily="2" charset="2"/>
              <a:buChar char="§"/>
            </a:pPr>
            <a:endParaRPr lang="fr-FR" sz="1200" dirty="0">
              <a:latin typeface="Marianne" panose="02000000000000000000" pitchFamily="50" charset="0"/>
            </a:endParaRPr>
          </a:p>
          <a:p>
            <a:pPr marL="263525" indent="-171450" algn="just">
              <a:buFont typeface="Wingdings" panose="05000000000000000000" pitchFamily="2" charset="2"/>
              <a:buChar char="§"/>
            </a:pPr>
            <a:endParaRPr lang="fr-FR" sz="1200" dirty="0" smtClean="0">
              <a:latin typeface="Marianne" panose="02000000000000000000" pitchFamily="50" charset="0"/>
            </a:endParaRPr>
          </a:p>
          <a:p>
            <a:pPr marL="263525" indent="-171450" algn="just">
              <a:buFont typeface="Wingdings" panose="05000000000000000000" pitchFamily="2" charset="2"/>
              <a:buChar char="§"/>
            </a:pPr>
            <a:endParaRPr lang="fr-FR" sz="1200" dirty="0">
              <a:latin typeface="Marianne" panose="02000000000000000000" pitchFamily="50" charset="0"/>
            </a:endParaRPr>
          </a:p>
          <a:p>
            <a:pPr marL="263525" indent="-171450" algn="just">
              <a:buFont typeface="Wingdings" panose="05000000000000000000" pitchFamily="2" charset="2"/>
              <a:buChar char="§"/>
            </a:pPr>
            <a:endParaRPr lang="fr-FR" sz="1200" dirty="0" smtClean="0">
              <a:latin typeface="Marianne" panose="02000000000000000000" pitchFamily="50" charset="0"/>
            </a:endParaRPr>
          </a:p>
          <a:p>
            <a:pPr lvl="2" indent="0" algn="just">
              <a:buNone/>
            </a:pPr>
            <a:r>
              <a:rPr lang="fr-FR" sz="800" dirty="0" smtClean="0">
                <a:latin typeface="Marianne" panose="02000000000000000000" pitchFamily="50" charset="0"/>
              </a:rPr>
              <a:t>Taux de participation en 2024 : 57,5 %			        Taux de participation en 2024 : 64 %</a:t>
            </a:r>
          </a:p>
          <a:p>
            <a:pPr marL="263525" indent="-171450" algn="just">
              <a:buFont typeface="Wingdings" panose="05000000000000000000" pitchFamily="2" charset="2"/>
              <a:buChar char="§"/>
            </a:pPr>
            <a:endParaRPr lang="fr-FR" sz="1200" dirty="0" smtClean="0">
              <a:latin typeface="Marianne" panose="02000000000000000000" pitchFamily="50" charset="0"/>
            </a:endParaRPr>
          </a:p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Un protocole </a:t>
            </a:r>
            <a:r>
              <a:rPr lang="fr-FR" b="1" dirty="0" smtClean="0">
                <a:latin typeface="Marianne" panose="02000000000000000000" pitchFamily="50" charset="0"/>
              </a:rPr>
              <a:t>multimode</a:t>
            </a:r>
            <a:endParaRPr lang="fr-FR" b="1" dirty="0">
              <a:latin typeface="Marianne" panose="02000000000000000000" pitchFamily="50" charset="0"/>
            </a:endParaRPr>
          </a:p>
          <a:p>
            <a:pPr marL="637200" lvl="1" indent="-285750"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Phase 1 : internet, papier, téléphone (si éligible) </a:t>
            </a:r>
          </a:p>
          <a:p>
            <a:pPr marL="637200" lvl="1" indent="-285750"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Phase 2 : internet et téléphone</a:t>
            </a:r>
            <a:endParaRPr lang="fr-FR" sz="1200" dirty="0">
              <a:latin typeface="Marianne" panose="02000000000000000000" pitchFamily="50" charset="0"/>
            </a:endParaRPr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sz="1200" dirty="0">
              <a:latin typeface="Marianne" panose="02000000000000000000" pitchFamily="50" charset="0"/>
            </a:endParaRP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408DF94F-7EC8-514F-BD30-2DE91B81306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2CFB02D-EF7F-1043-83B7-22E52266F620}" type="datetime1">
              <a:rPr lang="fr-FR" cap="all" smtClean="0">
                <a:latin typeface="Marianne" panose="02000000000000000000" pitchFamily="50" charset="0"/>
              </a:rPr>
              <a:t>12/03/2025</a:t>
            </a:fld>
            <a:endParaRPr lang="fr-FR" cap="all" dirty="0">
              <a:latin typeface="Marianne" panose="02000000000000000000" pitchFamily="50" charset="0"/>
            </a:endParaRPr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4803410A-B25D-634A-B8FB-9F3C11EC4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771550"/>
            <a:ext cx="8424863" cy="539991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>
                <a:latin typeface="Marianne" panose="02000000000000000000" pitchFamily="50" charset="0"/>
              </a:rPr>
              <a:t>Méthodologie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55576" y="1910939"/>
            <a:ext cx="3610015" cy="1152128"/>
          </a:xfrm>
          <a:prstGeom prst="roundRect">
            <a:avLst/>
          </a:prstGeom>
          <a:solidFill>
            <a:schemeClr val="accent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</a:rPr>
              <a:t>PHASE 1</a:t>
            </a:r>
          </a:p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Questionnaire SOCLE</a:t>
            </a:r>
          </a:p>
          <a:p>
            <a:pPr algn="ctr"/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200 000 individus en population générale sélectionnés par l’Insee dans Fidéli</a:t>
            </a:r>
            <a:endParaRPr lang="fr-FR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932040" y="1942914"/>
            <a:ext cx="3024336" cy="1120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accent6">
                    <a:lumMod val="50000"/>
                  </a:schemeClr>
                </a:solidFill>
              </a:rPr>
              <a:t>PHASE 2</a:t>
            </a:r>
          </a:p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Questionnaire THEMATIQUE</a:t>
            </a:r>
          </a:p>
          <a:p>
            <a:pPr algn="ctr"/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</a:rPr>
              <a:t>20 000 répondants de phase 1 sélectionnés de manière ciblée </a:t>
            </a:r>
            <a:endParaRPr lang="fr-FR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Flèche droite 9"/>
          <p:cNvSpPr/>
          <p:nvPr/>
        </p:nvSpPr>
        <p:spPr>
          <a:xfrm>
            <a:off x="4288526" y="2363437"/>
            <a:ext cx="854481" cy="247131"/>
          </a:xfrm>
          <a:prstGeom prst="rightArrow">
            <a:avLst/>
          </a:prstGeom>
          <a:solidFill>
            <a:srgbClr val="FFC000"/>
          </a:solidFill>
          <a:ln>
            <a:solidFill>
              <a:srgbClr val="DB62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56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12/03/2025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300" dirty="0" smtClean="0">
                <a:latin typeface="Marianne" panose="02000000000000000000" pitchFamily="50" charset="0"/>
              </a:rPr>
              <a:t>Thèmes des questionnaires</a:t>
            </a:r>
            <a:endParaRPr lang="fr-FR" sz="2300" dirty="0">
              <a:latin typeface="Marianne Medium" panose="02000000000000000000" pitchFamily="50" charset="0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377825" indent="-285750">
              <a:buFont typeface="Wingdings" panose="05000000000000000000" pitchFamily="2" charset="2"/>
              <a:buChar char="§"/>
            </a:pPr>
            <a:r>
              <a:rPr lang="fr-FR" dirty="0">
                <a:latin typeface="Marianne" panose="02000000000000000000" pitchFamily="50" charset="0"/>
              </a:rPr>
              <a:t>Descripteurs </a:t>
            </a:r>
            <a:r>
              <a:rPr lang="fr-FR" dirty="0" err="1" smtClean="0">
                <a:latin typeface="Marianne" panose="02000000000000000000" pitchFamily="50" charset="0"/>
              </a:rPr>
              <a:t>socio-démographiques</a:t>
            </a:r>
            <a:endParaRPr lang="fr-FR" dirty="0">
              <a:latin typeface="Marianne" panose="02000000000000000000" pitchFamily="50" charset="0"/>
            </a:endParaRPr>
          </a:p>
          <a:p>
            <a:pPr marL="377825" indent="-285750">
              <a:buFont typeface="Wingdings" panose="05000000000000000000" pitchFamily="2" charset="2"/>
              <a:buChar char="§"/>
            </a:pPr>
            <a:r>
              <a:rPr lang="fr-FR" dirty="0">
                <a:latin typeface="Marianne" panose="02000000000000000000" pitchFamily="50" charset="0"/>
              </a:rPr>
              <a:t>Recensement des victimations sur vie entière et description des victimations subies en N ou N-1</a:t>
            </a:r>
          </a:p>
          <a:p>
            <a:pPr marL="637200" lvl="1" indent="-285750" algn="just">
              <a:buFont typeface="Wingdings" panose="05000000000000000000" pitchFamily="2" charset="2"/>
              <a:buChar char="§"/>
            </a:pPr>
            <a:r>
              <a:rPr lang="fr-FR" dirty="0">
                <a:latin typeface="Marianne" panose="02000000000000000000" pitchFamily="50" charset="0"/>
              </a:rPr>
              <a:t>Atteintes aux biens : vols (ou tentatives) et dégradations dans le logement, </a:t>
            </a:r>
            <a:r>
              <a:rPr lang="fr-FR" dirty="0" smtClean="0">
                <a:latin typeface="Marianne" panose="02000000000000000000" pitchFamily="50" charset="0"/>
              </a:rPr>
              <a:t>ayant </a:t>
            </a:r>
            <a:r>
              <a:rPr lang="fr-FR" dirty="0">
                <a:latin typeface="Marianne" panose="02000000000000000000" pitchFamily="50" charset="0"/>
              </a:rPr>
              <a:t>visé les véhicules, vols (ou tentatives) d’autres biens avec ou sans </a:t>
            </a:r>
            <a:r>
              <a:rPr lang="fr-FR" dirty="0" smtClean="0">
                <a:latin typeface="Marianne" panose="02000000000000000000" pitchFamily="50" charset="0"/>
              </a:rPr>
              <a:t>violences, </a:t>
            </a:r>
            <a:r>
              <a:rPr lang="fr-FR" dirty="0">
                <a:latin typeface="Marianne" panose="02000000000000000000" pitchFamily="50" charset="0"/>
              </a:rPr>
              <a:t>escroqueries/arnaques, débit frauduleux, </a:t>
            </a:r>
            <a:r>
              <a:rPr lang="fr-FR" dirty="0" smtClean="0">
                <a:latin typeface="Marianne" panose="02000000000000000000" pitchFamily="50" charset="0"/>
              </a:rPr>
              <a:t>actes malveillants sur outils informatiques</a:t>
            </a:r>
            <a:endParaRPr lang="fr-FR" dirty="0">
              <a:latin typeface="Marianne" panose="02000000000000000000" pitchFamily="50" charset="0"/>
            </a:endParaRPr>
          </a:p>
          <a:p>
            <a:pPr marL="637200" lvl="1" indent="-285750">
              <a:buFont typeface="Wingdings" panose="05000000000000000000" pitchFamily="2" charset="2"/>
              <a:buChar char="§"/>
            </a:pPr>
            <a:r>
              <a:rPr lang="fr-FR" dirty="0">
                <a:latin typeface="Marianne" panose="02000000000000000000" pitchFamily="50" charset="0"/>
              </a:rPr>
              <a:t>Atteintes </a:t>
            </a:r>
            <a:r>
              <a:rPr lang="fr-FR" dirty="0" smtClean="0">
                <a:latin typeface="Marianne" panose="02000000000000000000" pitchFamily="50" charset="0"/>
              </a:rPr>
              <a:t>à la personne : violences physiques, violences sexuelles, attitudes </a:t>
            </a:r>
            <a:r>
              <a:rPr lang="fr-FR" dirty="0">
                <a:latin typeface="Marianne" panose="02000000000000000000" pitchFamily="50" charset="0"/>
              </a:rPr>
              <a:t>ou propos répétés avec ou sans caractère sexuel (harcèlement</a:t>
            </a:r>
            <a:r>
              <a:rPr lang="fr-FR" dirty="0" smtClean="0">
                <a:latin typeface="Marianne" panose="02000000000000000000" pitchFamily="50" charset="0"/>
              </a:rPr>
              <a:t>), menaces</a:t>
            </a:r>
            <a:r>
              <a:rPr lang="fr-FR" dirty="0">
                <a:latin typeface="Marianne" panose="02000000000000000000" pitchFamily="50" charset="0"/>
              </a:rPr>
              <a:t>, injures, diffusion de photo/vidéo pour nuire, exhibition </a:t>
            </a:r>
            <a:r>
              <a:rPr lang="fr-FR" dirty="0" smtClean="0">
                <a:latin typeface="Marianne" panose="02000000000000000000" pitchFamily="50" charset="0"/>
              </a:rPr>
              <a:t>sexuelle ou envoi d’images à caractère sexuel non sollicitées, discriminations, corruption</a:t>
            </a:r>
            <a:endParaRPr lang="fr-FR" dirty="0">
              <a:latin typeface="Marianne" panose="02000000000000000000" pitchFamily="50" charset="0"/>
            </a:endParaRPr>
          </a:p>
          <a:p>
            <a:pPr marL="377825" indent="-285750">
              <a:buFont typeface="Wingdings" panose="05000000000000000000" pitchFamily="2" charset="2"/>
              <a:buChar char="§"/>
            </a:pPr>
            <a:r>
              <a:rPr lang="fr-FR" dirty="0">
                <a:latin typeface="Marianne" panose="02000000000000000000" pitchFamily="50" charset="0"/>
              </a:rPr>
              <a:t>Cadre de vie, perceptions et opinions en matière de sécurité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352946" y="1385182"/>
            <a:ext cx="8700649" cy="224709"/>
          </a:xfrm>
        </p:spPr>
        <p:txBody>
          <a:bodyPr/>
          <a:lstStyle/>
          <a:p>
            <a:r>
              <a:rPr lang="fr-FR" dirty="0" smtClean="0">
                <a:latin typeface="Marianne" panose="02000000000000000000" pitchFamily="50" charset="0"/>
              </a:rPr>
              <a:t>Questionnaire SOCLE – phase 1 		</a:t>
            </a:r>
            <a:r>
              <a:rPr lang="fr-FR" i="1" dirty="0" smtClean="0">
                <a:latin typeface="Marianne" panose="02000000000000000000" pitchFamily="50" charset="0"/>
              </a:rPr>
              <a:t>Durée moyenne 25 min</a:t>
            </a:r>
            <a:endParaRPr lang="fr-FR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02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12/03/2025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300" dirty="0" smtClean="0">
                <a:latin typeface="Marianne" panose="02000000000000000000" pitchFamily="50" charset="0"/>
              </a:rPr>
              <a:t>Thèmes des questionnaires</a:t>
            </a:r>
            <a:endParaRPr lang="fr-FR" sz="2300" dirty="0">
              <a:latin typeface="Marianne Medium" panose="02000000000000000000" pitchFamily="50" charset="0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37159" y="2421216"/>
            <a:ext cx="8424334" cy="2274749"/>
          </a:xfrm>
        </p:spPr>
        <p:txBody>
          <a:bodyPr/>
          <a:lstStyle/>
          <a:p>
            <a:pPr marL="377825" indent="-285750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Le rapport des personnes au numérique</a:t>
            </a:r>
            <a:endParaRPr lang="fr-FR" dirty="0">
              <a:latin typeface="Marianne" panose="02000000000000000000" pitchFamily="50" charset="0"/>
            </a:endParaRPr>
          </a:p>
          <a:p>
            <a:pPr marL="377825" indent="-285750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La victimation liée au numérique</a:t>
            </a:r>
            <a:endParaRPr lang="fr-FR" dirty="0">
              <a:latin typeface="Marianne" panose="02000000000000000000" pitchFamily="50" charset="0"/>
            </a:endParaRPr>
          </a:p>
          <a:p>
            <a:pPr marL="637200" lvl="1" indent="-285750" algn="just">
              <a:buFont typeface="Wingdings" panose="05000000000000000000" pitchFamily="2" charset="2"/>
              <a:buChar char="§"/>
            </a:pPr>
            <a:r>
              <a:rPr lang="fr-FR" dirty="0">
                <a:latin typeface="Marianne" panose="02000000000000000000" pitchFamily="50" charset="0"/>
              </a:rPr>
              <a:t>Atteintes aux biens : </a:t>
            </a:r>
            <a:r>
              <a:rPr lang="fr-FR" dirty="0" smtClean="0">
                <a:latin typeface="Marianne" panose="02000000000000000000" pitchFamily="50" charset="0"/>
              </a:rPr>
              <a:t>vol de données personnelles, escroqueries, arnaques à la romance, piratages</a:t>
            </a:r>
            <a:endParaRPr lang="fr-FR" dirty="0">
              <a:latin typeface="Marianne" panose="02000000000000000000" pitchFamily="50" charset="0"/>
            </a:endParaRPr>
          </a:p>
          <a:p>
            <a:pPr marL="637200" lvl="1" indent="-285750">
              <a:buFont typeface="Wingdings" panose="05000000000000000000" pitchFamily="2" charset="2"/>
              <a:buChar char="§"/>
            </a:pPr>
            <a:r>
              <a:rPr lang="fr-FR" dirty="0">
                <a:latin typeface="Marianne" panose="02000000000000000000" pitchFamily="50" charset="0"/>
              </a:rPr>
              <a:t>Atteintes </a:t>
            </a:r>
            <a:r>
              <a:rPr lang="fr-FR" dirty="0" smtClean="0">
                <a:latin typeface="Marianne" panose="02000000000000000000" pitchFamily="50" charset="0"/>
              </a:rPr>
              <a:t>à la personne </a:t>
            </a:r>
          </a:p>
          <a:p>
            <a:pPr marL="637200" lvl="1" indent="-285750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Exposition à des contenus illégaux sur internet</a:t>
            </a:r>
          </a:p>
          <a:p>
            <a:pPr marL="377825" indent="-285750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Sentiment d’insécurité et pratiques de prévention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411403" y="1375448"/>
            <a:ext cx="8250286" cy="1045768"/>
          </a:xfrm>
        </p:spPr>
        <p:txBody>
          <a:bodyPr/>
          <a:lstStyle/>
          <a:p>
            <a:r>
              <a:rPr lang="fr-FR" dirty="0" smtClean="0">
                <a:latin typeface="Marianne" panose="02000000000000000000" pitchFamily="50" charset="0"/>
              </a:rPr>
              <a:t>Questionnaire THÉMATIQUE 2026 – phase 2 		</a:t>
            </a:r>
            <a:r>
              <a:rPr lang="fr-FR" i="1" dirty="0" smtClean="0">
                <a:latin typeface="Marianne" panose="02000000000000000000" pitchFamily="50" charset="0"/>
              </a:rPr>
              <a:t>Durée moyenne 20 min</a:t>
            </a:r>
          </a:p>
          <a:p>
            <a:pPr algn="just"/>
            <a:r>
              <a:rPr lang="fr-FR" sz="1200" i="1" dirty="0" smtClean="0">
                <a:latin typeface="Marianne" panose="02000000000000000000" pitchFamily="50" charset="0"/>
              </a:rPr>
              <a:t>Auprès </a:t>
            </a:r>
            <a:r>
              <a:rPr lang="fr-FR" sz="1200" i="1" dirty="0">
                <a:latin typeface="Marianne" panose="02000000000000000000" pitchFamily="50" charset="0"/>
              </a:rPr>
              <a:t>d’un échantillon de répondants de phase 1 où les personnes victimes d’atteintes plus souvent commises au moyen d’un outil numérique ou par des auteurs rencontrés par un outil numérique à partir de l’enquête socle sont </a:t>
            </a:r>
            <a:r>
              <a:rPr lang="fr-FR" sz="1200" i="1" dirty="0" smtClean="0">
                <a:latin typeface="Marianne" panose="02000000000000000000" pitchFamily="50" charset="0"/>
              </a:rPr>
              <a:t>surreprésentées</a:t>
            </a:r>
            <a:endParaRPr lang="fr-FR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28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12/03/2025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300" dirty="0" smtClean="0">
                <a:latin typeface="Marianne" panose="02000000000000000000" pitchFamily="50" charset="0"/>
              </a:rPr>
              <a:t>Thématiques 2027 et 2028</a:t>
            </a:r>
            <a:endParaRPr lang="fr-FR" sz="2300" dirty="0">
              <a:latin typeface="Marianne Medium" panose="02000000000000000000" pitchFamily="50" charset="0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298356" y="1389686"/>
            <a:ext cx="8424334" cy="2952328"/>
          </a:xfrm>
        </p:spPr>
        <p:txBody>
          <a:bodyPr/>
          <a:lstStyle/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Trois </a:t>
            </a:r>
            <a:r>
              <a:rPr lang="fr-FR" dirty="0">
                <a:latin typeface="Marianne" panose="02000000000000000000" pitchFamily="50" charset="0"/>
              </a:rPr>
              <a:t>thématiques sont actuellement en cours </a:t>
            </a:r>
            <a:r>
              <a:rPr lang="fr-FR" dirty="0" smtClean="0">
                <a:latin typeface="Marianne" panose="02000000000000000000" pitchFamily="50" charset="0"/>
              </a:rPr>
              <a:t>d’incubation :</a:t>
            </a:r>
          </a:p>
          <a:p>
            <a:pPr marL="637200" lvl="1" indent="-285750" algn="just">
              <a:buFont typeface="Wingdings" panose="05000000000000000000" pitchFamily="2" charset="2"/>
              <a:buChar char="§"/>
            </a:pPr>
            <a:r>
              <a:rPr lang="fr-FR" dirty="0">
                <a:latin typeface="Marianne" panose="02000000000000000000" pitchFamily="50" charset="0"/>
              </a:rPr>
              <a:t>Les violences liées au genre (article 44 de la directive (UE) 2024/1385, relative à la lutte contre la violence à l’égard des femmes et la violence domestique)</a:t>
            </a:r>
          </a:p>
          <a:p>
            <a:pPr marL="637200" lvl="1" indent="-285750" algn="just">
              <a:buFont typeface="Wingdings" panose="05000000000000000000" pitchFamily="2" charset="2"/>
              <a:buChar char="§"/>
            </a:pPr>
            <a:r>
              <a:rPr lang="fr-FR" dirty="0">
                <a:latin typeface="Marianne" panose="02000000000000000000" pitchFamily="50" charset="0"/>
              </a:rPr>
              <a:t>Les relations entre les forces de sécurité intérieure et la population (projet ministère de l’Intérieur)</a:t>
            </a:r>
          </a:p>
          <a:p>
            <a:pPr marL="637200" lvl="1" indent="-285750" algn="just">
              <a:buFont typeface="Wingdings" panose="05000000000000000000" pitchFamily="2" charset="2"/>
              <a:buChar char="§"/>
            </a:pPr>
            <a:r>
              <a:rPr lang="fr-FR" dirty="0">
                <a:latin typeface="Marianne" panose="02000000000000000000" pitchFamily="50" charset="0"/>
              </a:rPr>
              <a:t>Le racisme, l’antisémitisme et les discriminations (projet de la Délégation interministérielle à la lutte contre le racisme, l’antisémitisme et la haine anti-LGBT</a:t>
            </a:r>
            <a:r>
              <a:rPr lang="fr-FR" dirty="0" smtClean="0">
                <a:latin typeface="Marianne" panose="02000000000000000000" pitchFamily="50" charset="0"/>
              </a:rPr>
              <a:t>)</a:t>
            </a:r>
          </a:p>
          <a:p>
            <a:pPr lvl="1" indent="0" algn="just">
              <a:buNone/>
            </a:pPr>
            <a:endParaRPr lang="fr-FR" dirty="0" smtClean="0">
              <a:latin typeface="Marianne" panose="02000000000000000000" pitchFamily="50" charset="0"/>
            </a:endParaRPr>
          </a:p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dirty="0">
                <a:latin typeface="Marianne" panose="02000000000000000000" pitchFamily="50" charset="0"/>
              </a:rPr>
              <a:t>D’autres sujets sont envisagés notamment : la victimation en milieu professionnel ou encore victimation et suites </a:t>
            </a:r>
            <a:r>
              <a:rPr lang="fr-FR" dirty="0" smtClean="0">
                <a:latin typeface="Marianne" panose="02000000000000000000" pitchFamily="50" charset="0"/>
              </a:rPr>
              <a:t>judiciaires</a:t>
            </a:r>
          </a:p>
          <a:p>
            <a:pPr algn="just"/>
            <a:endParaRPr lang="fr-FR" dirty="0" smtClean="0">
              <a:latin typeface="Marianne" panose="02000000000000000000" pitchFamily="50" charset="0"/>
            </a:endParaRPr>
          </a:p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La </a:t>
            </a:r>
            <a:r>
              <a:rPr lang="fr-FR" dirty="0">
                <a:latin typeface="Marianne" panose="02000000000000000000" pitchFamily="50" charset="0"/>
              </a:rPr>
              <a:t>sélection et la priorisation des thématiques seront débattues et arbitrées au sein du Conseil scientifique et du Comité de </a:t>
            </a:r>
            <a:r>
              <a:rPr lang="fr-FR" dirty="0" smtClean="0">
                <a:latin typeface="Marianne" panose="02000000000000000000" pitchFamily="50" charset="0"/>
              </a:rPr>
              <a:t>concertation</a:t>
            </a:r>
            <a:endParaRPr lang="fr-FR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90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12/03/2025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Marianne" panose="02000000000000000000" pitchFamily="50" charset="0"/>
              </a:rPr>
              <a:t>Calendrier prévisionnel des enquêtes 2026 – 2028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23849" y="1707654"/>
            <a:ext cx="8424863" cy="2880320"/>
          </a:xfrm>
        </p:spPr>
        <p:txBody>
          <a:bodyPr/>
          <a:lstStyle/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Printemps N-2 : sélection de la thématique de l’édition N et mise en place du GT dédié pour la conception des questionnaires</a:t>
            </a:r>
          </a:p>
          <a:p>
            <a:pPr marL="377825" indent="-285750" algn="just">
              <a:buFont typeface="Wingdings" panose="05000000000000000000" pitchFamily="2" charset="2"/>
              <a:buChar char="§"/>
            </a:pPr>
            <a:endParaRPr lang="fr-FR" dirty="0">
              <a:latin typeface="Marianne" panose="02000000000000000000" pitchFamily="50" charset="0"/>
            </a:endParaRPr>
          </a:p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Été N-1 : tests des questionnaires de l’édition N</a:t>
            </a:r>
          </a:p>
          <a:p>
            <a:pPr marL="377825" indent="-285750" algn="just">
              <a:buFont typeface="Wingdings" panose="05000000000000000000" pitchFamily="2" charset="2"/>
              <a:buChar char="§"/>
            </a:pPr>
            <a:endParaRPr lang="fr-FR" dirty="0">
              <a:latin typeface="Marianne" panose="02000000000000000000" pitchFamily="50" charset="0"/>
            </a:endParaRPr>
          </a:p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Automne N-1 : reprise et validation finale des questionnaires de l’édition N</a:t>
            </a:r>
          </a:p>
          <a:p>
            <a:pPr marL="377825" indent="-285750" algn="just">
              <a:buFont typeface="Wingdings" panose="05000000000000000000" pitchFamily="2" charset="2"/>
              <a:buChar char="§"/>
            </a:pPr>
            <a:endParaRPr lang="fr-FR" dirty="0">
              <a:latin typeface="Marianne" panose="02000000000000000000" pitchFamily="50" charset="0"/>
            </a:endParaRPr>
          </a:p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S1 de l’année N : terrain d’enquête de l’édition N</a:t>
            </a:r>
            <a:endParaRPr lang="fr-FR" sz="1800" dirty="0">
              <a:latin typeface="Marianne" panose="02000000000000000000" pitchFamily="50" charset="0"/>
            </a:endParaRPr>
          </a:p>
          <a:p>
            <a:pPr marL="377825" indent="-285750" algn="just">
              <a:buFont typeface="Wingdings" panose="05000000000000000000" pitchFamily="2" charset="2"/>
              <a:buChar char="§"/>
            </a:pPr>
            <a:endParaRPr lang="fr-FR" dirty="0">
              <a:latin typeface="Marianne" panose="02000000000000000000" pitchFamily="50" charset="0"/>
            </a:endParaRPr>
          </a:p>
          <a:p>
            <a:pPr marL="377825" indent="-285750" algn="just"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S2 </a:t>
            </a:r>
            <a:r>
              <a:rPr lang="fr-FR" dirty="0">
                <a:latin typeface="Marianne" panose="02000000000000000000" pitchFamily="50" charset="0"/>
              </a:rPr>
              <a:t>de l’année </a:t>
            </a:r>
            <a:r>
              <a:rPr lang="fr-FR" dirty="0" smtClean="0">
                <a:latin typeface="Marianne" panose="02000000000000000000" pitchFamily="50" charset="0"/>
              </a:rPr>
              <a:t>N+1 : publication des premiers résultats de l’édition N</a:t>
            </a:r>
            <a:endParaRPr lang="fr-FR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01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MIER MINISTRE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0" id="{37C1200E-3D4A-7543-846E-734EA9CAF17D}" vid="{7797F982-CCA4-DB4D-AC08-18BFB5329DA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TEMPLATE_GOUVERNEMENT</Template>
  <TotalTime>4594</TotalTime>
  <Words>1030</Words>
  <Application>Microsoft Office PowerPoint</Application>
  <PresentationFormat>Affichage à l'écran (16:9)</PresentationFormat>
  <Paragraphs>127</Paragraphs>
  <Slides>11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Marianne</vt:lpstr>
      <vt:lpstr>Marianne Medium</vt:lpstr>
      <vt:lpstr>Wingdings</vt:lpstr>
      <vt:lpstr>PREMIER MINISTRE</vt:lpstr>
      <vt:lpstr>Enquête Vécu et ressenti en matière de sécurité (éditions 2026-2028)</vt:lpstr>
      <vt:lpstr>Contexte – De l’enquête CVS à l’enquête VRS</vt:lpstr>
      <vt:lpstr>Concertation et comitologie de l’enquête</vt:lpstr>
      <vt:lpstr>Champ et objectifs de l’enquête</vt:lpstr>
      <vt:lpstr>Méthodologie</vt:lpstr>
      <vt:lpstr>Thèmes des questionnaires</vt:lpstr>
      <vt:lpstr>Thèmes des questionnaires</vt:lpstr>
      <vt:lpstr>Thématiques 2027 et 2028</vt:lpstr>
      <vt:lpstr>Calendrier prévisionnel des enquêtes 2026 – 2028</vt:lpstr>
      <vt:lpstr>Enrichissements</vt:lpstr>
      <vt:lpstr>Présentation PowerPoint</vt:lpstr>
    </vt:vector>
  </TitlesOfParts>
  <Manager>Client</Manager>
  <Company>DRCPN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BERSON Cecile</dc:creator>
  <cp:lastModifiedBy>ZILLONIZ Sandra</cp:lastModifiedBy>
  <cp:revision>169</cp:revision>
  <cp:lastPrinted>2025-02-13T15:58:16Z</cp:lastPrinted>
  <dcterms:created xsi:type="dcterms:W3CDTF">2023-04-12T14:11:55Z</dcterms:created>
  <dcterms:modified xsi:type="dcterms:W3CDTF">2025-03-12T17:42:13Z</dcterms:modified>
</cp:coreProperties>
</file>