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4" r:id="rId2"/>
    <p:sldMasterId id="2147483684" r:id="rId3"/>
    <p:sldMasterId id="2147483666" r:id="rId4"/>
    <p:sldMasterId id="2147483672" r:id="rId5"/>
  </p:sldMasterIdLst>
  <p:notesMasterIdLst>
    <p:notesMasterId r:id="rId45"/>
  </p:notesMasterIdLst>
  <p:handoutMasterIdLst>
    <p:handoutMasterId r:id="rId46"/>
  </p:handoutMasterIdLst>
  <p:sldIdLst>
    <p:sldId id="364" r:id="rId6"/>
    <p:sldId id="358" r:id="rId7"/>
    <p:sldId id="351" r:id="rId8"/>
    <p:sldId id="355" r:id="rId9"/>
    <p:sldId id="367" r:id="rId10"/>
    <p:sldId id="352" r:id="rId11"/>
    <p:sldId id="353" r:id="rId12"/>
    <p:sldId id="359" r:id="rId13"/>
    <p:sldId id="361" r:id="rId14"/>
    <p:sldId id="365" r:id="rId15"/>
    <p:sldId id="362" r:id="rId16"/>
    <p:sldId id="363" r:id="rId17"/>
    <p:sldId id="366" r:id="rId18"/>
    <p:sldId id="336" r:id="rId19"/>
    <p:sldId id="368"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19A"/>
    <a:srgbClr val="FF8C7D"/>
    <a:srgbClr val="798FC8"/>
    <a:srgbClr val="ADD9D4"/>
    <a:srgbClr val="856CEE"/>
    <a:srgbClr val="E6E6E6"/>
    <a:srgbClr val="ECF6F4"/>
    <a:srgbClr val="F5A9A0"/>
    <a:srgbClr val="5870B4"/>
    <a:srgbClr val="E3F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0" autoAdjust="0"/>
    <p:restoredTop sz="94343" autoAdjust="0"/>
  </p:normalViewPr>
  <p:slideViewPr>
    <p:cSldViewPr snapToGrid="0">
      <p:cViewPr varScale="1">
        <p:scale>
          <a:sx n="62" d="100"/>
          <a:sy n="62" d="100"/>
        </p:scale>
        <p:origin x="28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DA_CT_teletravail_graphiques_EA_FG_LE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DA_CT_teletravail_graphiques_EA_FG_LE3.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conf_press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ouis-alexandre.erb\Desktop\3_compensation_salariale\DA_teletravail\Graphiques_DA_evolutions_teletravail_e_fg_le_sb_ajb.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Feuil3!$A$5</c:f>
              <c:strCache>
                <c:ptCount val="1"/>
                <c:pt idx="0">
                  <c:v>Un jour par semaine ou quelques jours ou demi-journées par mois</c:v>
                </c:pt>
              </c:strCache>
            </c:strRef>
          </c:tx>
          <c:spPr>
            <a:solidFill>
              <a:schemeClr val="accent1"/>
            </a:solidFill>
            <a:ln>
              <a:noFill/>
            </a:ln>
            <a:effectLst/>
          </c:spPr>
          <c:invertIfNegative val="0"/>
          <c:dPt>
            <c:idx val="1"/>
            <c:invertIfNegative val="0"/>
            <c:bubble3D val="0"/>
            <c:spPr>
              <a:noFill/>
              <a:ln w="19050">
                <a:solidFill>
                  <a:srgbClr val="00B0F0"/>
                </a:solidFill>
                <a:prstDash val="sysDash"/>
              </a:ln>
              <a:effectLst/>
            </c:spPr>
            <c:extLst>
              <c:ext xmlns:c16="http://schemas.microsoft.com/office/drawing/2014/chart" uri="{C3380CC4-5D6E-409C-BE32-E72D297353CC}">
                <c16:uniqueId val="{00000001-981E-4751-A315-A120F8CE01D6}"/>
              </c:ext>
            </c:extLst>
          </c:dPt>
          <c:cat>
            <c:strRef>
              <c:f>Feuil3!$B$4:$E$4</c:f>
              <c:strCache>
                <c:ptCount val="4"/>
                <c:pt idx="0">
                  <c:v>2019</c:v>
                </c:pt>
                <c:pt idx="1">
                  <c:v>2020</c:v>
                </c:pt>
                <c:pt idx="2">
                  <c:v>2021</c:v>
                </c:pt>
                <c:pt idx="3">
                  <c:v>2023</c:v>
                </c:pt>
              </c:strCache>
            </c:strRef>
          </c:cat>
          <c:val>
            <c:numRef>
              <c:f>Feuil3!$B$5:$E$5</c:f>
              <c:numCache>
                <c:formatCode>0</c:formatCode>
                <c:ptCount val="4"/>
                <c:pt idx="0">
                  <c:v>6.8100000000000005</c:v>
                </c:pt>
                <c:pt idx="1">
                  <c:v>42.13</c:v>
                </c:pt>
                <c:pt idx="2">
                  <c:v>7.2200000000000006</c:v>
                </c:pt>
                <c:pt idx="3">
                  <c:v>13</c:v>
                </c:pt>
              </c:numCache>
            </c:numRef>
          </c:val>
          <c:extLst>
            <c:ext xmlns:c16="http://schemas.microsoft.com/office/drawing/2014/chart" uri="{C3380CC4-5D6E-409C-BE32-E72D297353CC}">
              <c16:uniqueId val="{00000002-981E-4751-A315-A120F8CE01D6}"/>
            </c:ext>
          </c:extLst>
        </c:ser>
        <c:ser>
          <c:idx val="1"/>
          <c:order val="1"/>
          <c:tx>
            <c:strRef>
              <c:f>Feuil3!$A$6</c:f>
              <c:strCache>
                <c:ptCount val="1"/>
                <c:pt idx="0">
                  <c:v>Deux jours par semaine</c:v>
                </c:pt>
              </c:strCache>
            </c:strRef>
          </c:tx>
          <c:spPr>
            <a:solidFill>
              <a:schemeClr val="accent2"/>
            </a:solidFill>
            <a:ln>
              <a:noFill/>
            </a:ln>
            <a:effectLst/>
          </c:spPr>
          <c:invertIfNegative val="0"/>
          <c:cat>
            <c:strRef>
              <c:f>Feuil3!$B$4:$E$4</c:f>
              <c:strCache>
                <c:ptCount val="4"/>
                <c:pt idx="0">
                  <c:v>2019</c:v>
                </c:pt>
                <c:pt idx="1">
                  <c:v>2020</c:v>
                </c:pt>
                <c:pt idx="2">
                  <c:v>2021</c:v>
                </c:pt>
                <c:pt idx="3">
                  <c:v>2023</c:v>
                </c:pt>
              </c:strCache>
            </c:strRef>
          </c:cat>
          <c:val>
            <c:numRef>
              <c:f>Feuil3!$B$6:$E$6</c:f>
              <c:numCache>
                <c:formatCode>General</c:formatCode>
                <c:ptCount val="4"/>
                <c:pt idx="0" formatCode="0">
                  <c:v>0.82</c:v>
                </c:pt>
                <c:pt idx="2" formatCode="0">
                  <c:v>5.18</c:v>
                </c:pt>
                <c:pt idx="3" formatCode="0">
                  <c:v>7.99</c:v>
                </c:pt>
              </c:numCache>
            </c:numRef>
          </c:val>
          <c:extLst>
            <c:ext xmlns:c16="http://schemas.microsoft.com/office/drawing/2014/chart" uri="{C3380CC4-5D6E-409C-BE32-E72D297353CC}">
              <c16:uniqueId val="{00000003-981E-4751-A315-A120F8CE01D6}"/>
            </c:ext>
          </c:extLst>
        </c:ser>
        <c:ser>
          <c:idx val="2"/>
          <c:order val="2"/>
          <c:tx>
            <c:strRef>
              <c:f>Feuil3!$A$7</c:f>
              <c:strCache>
                <c:ptCount val="1"/>
                <c:pt idx="0">
                  <c:v>Trois jours ou plus par semaine</c:v>
                </c:pt>
              </c:strCache>
            </c:strRef>
          </c:tx>
          <c:spPr>
            <a:solidFill>
              <a:schemeClr val="accent3"/>
            </a:solidFill>
            <a:ln>
              <a:noFill/>
            </a:ln>
            <a:effectLst/>
          </c:spPr>
          <c:invertIfNegative val="0"/>
          <c:cat>
            <c:strRef>
              <c:f>Feuil3!$B$4:$E$4</c:f>
              <c:strCache>
                <c:ptCount val="4"/>
                <c:pt idx="0">
                  <c:v>2019</c:v>
                </c:pt>
                <c:pt idx="1">
                  <c:v>2020</c:v>
                </c:pt>
                <c:pt idx="2">
                  <c:v>2021</c:v>
                </c:pt>
                <c:pt idx="3">
                  <c:v>2023</c:v>
                </c:pt>
              </c:strCache>
            </c:strRef>
          </c:cat>
          <c:val>
            <c:numRef>
              <c:f>Feuil3!$B$7:$E$7</c:f>
              <c:numCache>
                <c:formatCode>General</c:formatCode>
                <c:ptCount val="4"/>
                <c:pt idx="0" formatCode="0">
                  <c:v>1.07</c:v>
                </c:pt>
                <c:pt idx="2" formatCode="0">
                  <c:v>18.37</c:v>
                </c:pt>
                <c:pt idx="3" formatCode="0">
                  <c:v>5</c:v>
                </c:pt>
              </c:numCache>
            </c:numRef>
          </c:val>
          <c:extLst>
            <c:ext xmlns:c16="http://schemas.microsoft.com/office/drawing/2014/chart" uri="{C3380CC4-5D6E-409C-BE32-E72D297353CC}">
              <c16:uniqueId val="{00000004-981E-4751-A315-A120F8CE01D6}"/>
            </c:ext>
          </c:extLst>
        </c:ser>
        <c:dLbls>
          <c:showLegendKey val="0"/>
          <c:showVal val="0"/>
          <c:showCatName val="0"/>
          <c:showSerName val="0"/>
          <c:showPercent val="0"/>
          <c:showBubbleSize val="0"/>
        </c:dLbls>
        <c:gapWidth val="150"/>
        <c:overlap val="100"/>
        <c:axId val="513748504"/>
        <c:axId val="513748832"/>
      </c:barChart>
      <c:catAx>
        <c:axId val="51374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513748832"/>
        <c:crosses val="autoZero"/>
        <c:auto val="1"/>
        <c:lblAlgn val="ctr"/>
        <c:lblOffset val="100"/>
        <c:noMultiLvlLbl val="0"/>
      </c:catAx>
      <c:valAx>
        <c:axId val="51374883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513748504"/>
        <c:crosses val="autoZero"/>
        <c:crossBetween val="between"/>
      </c:valAx>
      <c:spPr>
        <a:noFill/>
        <a:ln>
          <a:noFill/>
        </a:ln>
        <a:effectLst/>
      </c:spPr>
    </c:plotArea>
    <c:legend>
      <c:legendPos val="r"/>
      <c:layout>
        <c:manualLayout>
          <c:xMode val="edge"/>
          <c:yMode val="edge"/>
          <c:x val="0.69653691587198896"/>
          <c:y val="0.27753375203779701"/>
          <c:w val="0.29380516500256637"/>
          <c:h val="0.5598857162543253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ysClr val="windowText" lastClr="000000"/>
          </a:solidFill>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'graphique 5'!$C$4</c:f>
              <c:strCache>
                <c:ptCount val="1"/>
                <c:pt idx="0">
                  <c:v>…moins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F8D-4E8A-9298-D1AA1C8F7A0F}"/>
                </c:ext>
              </c:extLst>
            </c:dLbl>
            <c:dLbl>
              <c:idx val="1"/>
              <c:delete val="1"/>
              <c:extLst>
                <c:ext xmlns:c15="http://schemas.microsoft.com/office/drawing/2012/chart" uri="{CE6537A1-D6FC-4f65-9D91-7224C49458BB}"/>
                <c:ext xmlns:c16="http://schemas.microsoft.com/office/drawing/2014/chart" uri="{C3380CC4-5D6E-409C-BE32-E72D297353CC}">
                  <c16:uniqueId val="{00000001-9F8D-4E8A-9298-D1AA1C8F7A0F}"/>
                </c:ext>
              </c:extLst>
            </c:dLbl>
            <c:dLbl>
              <c:idx val="2"/>
              <c:delete val="1"/>
              <c:extLst>
                <c:ext xmlns:c15="http://schemas.microsoft.com/office/drawing/2012/chart" uri="{CE6537A1-D6FC-4f65-9D91-7224C49458BB}"/>
                <c:ext xmlns:c16="http://schemas.microsoft.com/office/drawing/2014/chart" uri="{C3380CC4-5D6E-409C-BE32-E72D297353CC}">
                  <c16:uniqueId val="{00000002-9F8D-4E8A-9298-D1AA1C8F7A0F}"/>
                </c:ext>
              </c:extLst>
            </c:dLbl>
            <c:dLbl>
              <c:idx val="3"/>
              <c:delete val="1"/>
              <c:extLst>
                <c:ext xmlns:c15="http://schemas.microsoft.com/office/drawing/2012/chart" uri="{CE6537A1-D6FC-4f65-9D91-7224C49458BB}"/>
                <c:ext xmlns:c16="http://schemas.microsoft.com/office/drawing/2014/chart" uri="{C3380CC4-5D6E-409C-BE32-E72D297353CC}">
                  <c16:uniqueId val="{00000003-9F8D-4E8A-9298-D1AA1C8F7A0F}"/>
                </c:ext>
              </c:extLst>
            </c:dLbl>
            <c:dLbl>
              <c:idx val="4"/>
              <c:layout/>
              <c:tx>
                <c:rich>
                  <a:bodyPr/>
                  <a:lstStyle/>
                  <a:p>
                    <a:r>
                      <a:rPr lang="en-US"/>
                      <a:t>NS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F8D-4E8A-9298-D1AA1C8F7A0F}"/>
                </c:ext>
              </c:extLst>
            </c:dLbl>
            <c:dLbl>
              <c:idx val="5"/>
              <c:delete val="1"/>
              <c:extLst>
                <c:ext xmlns:c15="http://schemas.microsoft.com/office/drawing/2012/chart" uri="{CE6537A1-D6FC-4f65-9D91-7224C49458BB}"/>
                <c:ext xmlns:c16="http://schemas.microsoft.com/office/drawing/2014/chart" uri="{C3380CC4-5D6E-409C-BE32-E72D297353CC}">
                  <c16:uniqueId val="{00000005-9F8D-4E8A-9298-D1AA1C8F7A0F}"/>
                </c:ext>
              </c:extLst>
            </c:dLbl>
            <c:dLbl>
              <c:idx val="6"/>
              <c:delete val="1"/>
              <c:extLst>
                <c:ext xmlns:c15="http://schemas.microsoft.com/office/drawing/2012/chart" uri="{CE6537A1-D6FC-4f65-9D91-7224C49458BB}"/>
                <c:ext xmlns:c16="http://schemas.microsoft.com/office/drawing/2014/chart" uri="{C3380CC4-5D6E-409C-BE32-E72D297353CC}">
                  <c16:uniqueId val="{00000006-9F8D-4E8A-9298-D1AA1C8F7A0F}"/>
                </c:ext>
              </c:extLst>
            </c:dLbl>
            <c:dLbl>
              <c:idx val="7"/>
              <c:delete val="1"/>
              <c:extLst>
                <c:ext xmlns:c15="http://schemas.microsoft.com/office/drawing/2012/chart" uri="{CE6537A1-D6FC-4f65-9D91-7224C49458BB}"/>
                <c:ext xmlns:c16="http://schemas.microsoft.com/office/drawing/2014/chart" uri="{C3380CC4-5D6E-409C-BE32-E72D297353CC}">
                  <c16:uniqueId val="{00000007-9F8D-4E8A-9298-D1AA1C8F7A0F}"/>
                </c:ext>
              </c:extLst>
            </c:dLbl>
            <c:dLbl>
              <c:idx val="8"/>
              <c:delete val="1"/>
              <c:extLst>
                <c:ext xmlns:c15="http://schemas.microsoft.com/office/drawing/2012/chart" uri="{CE6537A1-D6FC-4f65-9D91-7224C49458BB}"/>
                <c:ext xmlns:c16="http://schemas.microsoft.com/office/drawing/2014/chart" uri="{C3380CC4-5D6E-409C-BE32-E72D297353CC}">
                  <c16:uniqueId val="{00000008-9F8D-4E8A-9298-D1AA1C8F7A0F}"/>
                </c:ext>
              </c:extLst>
            </c:dLbl>
            <c:dLbl>
              <c:idx val="9"/>
              <c:layout/>
              <c:tx>
                <c:rich>
                  <a:bodyPr/>
                  <a:lstStyle/>
                  <a:p>
                    <a:r>
                      <a:rPr lang="en-US"/>
                      <a:t>NS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F8D-4E8A-9298-D1AA1C8F7A0F}"/>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'graphique 5'!$A$5:$B$14</c:f>
              <c:multiLvlStrCache>
                <c:ptCount val="10"/>
                <c:lvl>
                  <c:pt idx="0">
                    <c:v>Personnes en télétravail</c:v>
                  </c:pt>
                  <c:pt idx="1">
                    <c:v>dont cadres</c:v>
                  </c:pt>
                  <c:pt idx="2">
                    <c:v>dont professions
intermédiaires</c:v>
                  </c:pt>
                  <c:pt idx="3">
                    <c:v>dont employé(e)s</c:v>
                  </c:pt>
                  <c:pt idx="4">
                    <c:v>dont ouvrier(e)s</c:v>
                  </c:pt>
                  <c:pt idx="5">
                    <c:v>Personnes en télétravail</c:v>
                  </c:pt>
                  <c:pt idx="6">
                    <c:v>dont cadres</c:v>
                  </c:pt>
                  <c:pt idx="7">
                    <c:v>dont professions
intermédiaires</c:v>
                  </c:pt>
                  <c:pt idx="8">
                    <c:v>dont employé(e)s</c:v>
                  </c:pt>
                  <c:pt idx="9">
                    <c:v>dont ouvrier(e)s</c:v>
                  </c:pt>
                </c:lvl>
                <c:lvl>
                  <c:pt idx="0">
                    <c:v>2021</c:v>
                  </c:pt>
                  <c:pt idx="5">
                    <c:v>2023</c:v>
                  </c:pt>
                </c:lvl>
              </c:multiLvlStrCache>
            </c:multiLvlStrRef>
          </c:cat>
          <c:val>
            <c:numRef>
              <c:f>'graphique 5'!$C$5:$C$14</c:f>
              <c:numCache>
                <c:formatCode>0</c:formatCode>
                <c:ptCount val="10"/>
                <c:pt idx="0">
                  <c:v>51.839999999999996</c:v>
                </c:pt>
                <c:pt idx="1">
                  <c:v>56.4</c:v>
                </c:pt>
                <c:pt idx="2">
                  <c:v>49.23</c:v>
                </c:pt>
                <c:pt idx="3">
                  <c:v>44.47</c:v>
                </c:pt>
                <c:pt idx="4">
                  <c:v>0</c:v>
                </c:pt>
                <c:pt idx="5">
                  <c:v>12.31</c:v>
                </c:pt>
                <c:pt idx="6">
                  <c:v>11.377886526991896</c:v>
                </c:pt>
                <c:pt idx="7">
                  <c:v>12.987012987012989</c:v>
                </c:pt>
                <c:pt idx="8">
                  <c:v>12.854442344045369</c:v>
                </c:pt>
                <c:pt idx="9">
                  <c:v>0</c:v>
                </c:pt>
              </c:numCache>
            </c:numRef>
          </c:val>
          <c:extLst>
            <c:ext xmlns:c16="http://schemas.microsoft.com/office/drawing/2014/chart" uri="{C3380CC4-5D6E-409C-BE32-E72D297353CC}">
              <c16:uniqueId val="{0000000A-9F8D-4E8A-9298-D1AA1C8F7A0F}"/>
            </c:ext>
          </c:extLst>
        </c:ser>
        <c:ser>
          <c:idx val="1"/>
          <c:order val="1"/>
          <c:tx>
            <c:strRef>
              <c:f>'graphique 5'!$D$4</c:f>
              <c:strCache>
                <c:ptCount val="1"/>
                <c:pt idx="0">
                  <c:v>…autant</c:v>
                </c:pt>
              </c:strCache>
            </c:strRef>
          </c:tx>
          <c:spPr>
            <a:solidFill>
              <a:schemeClr val="accent4"/>
            </a:solidFill>
            <a:ln>
              <a:noFill/>
            </a:ln>
            <a:effectLst/>
          </c:spPr>
          <c:invertIfNegative val="0"/>
          <c:cat>
            <c:multiLvlStrRef>
              <c:f>'graphique 5'!$A$5:$B$14</c:f>
              <c:multiLvlStrCache>
                <c:ptCount val="10"/>
                <c:lvl>
                  <c:pt idx="0">
                    <c:v>Personnes en télétravail</c:v>
                  </c:pt>
                  <c:pt idx="1">
                    <c:v>dont cadres</c:v>
                  </c:pt>
                  <c:pt idx="2">
                    <c:v>dont professions
intermédiaires</c:v>
                  </c:pt>
                  <c:pt idx="3">
                    <c:v>dont employé(e)s</c:v>
                  </c:pt>
                  <c:pt idx="4">
                    <c:v>dont ouvrier(e)s</c:v>
                  </c:pt>
                  <c:pt idx="5">
                    <c:v>Personnes en télétravail</c:v>
                  </c:pt>
                  <c:pt idx="6">
                    <c:v>dont cadres</c:v>
                  </c:pt>
                  <c:pt idx="7">
                    <c:v>dont professions
intermédiaires</c:v>
                  </c:pt>
                  <c:pt idx="8">
                    <c:v>dont employé(e)s</c:v>
                  </c:pt>
                  <c:pt idx="9">
                    <c:v>dont ouvrier(e)s</c:v>
                  </c:pt>
                </c:lvl>
                <c:lvl>
                  <c:pt idx="0">
                    <c:v>2021</c:v>
                  </c:pt>
                  <c:pt idx="5">
                    <c:v>2023</c:v>
                  </c:pt>
                </c:lvl>
              </c:multiLvlStrCache>
            </c:multiLvlStrRef>
          </c:cat>
          <c:val>
            <c:numRef>
              <c:f>'graphique 5'!$D$5:$D$14</c:f>
              <c:numCache>
                <c:formatCode>0</c:formatCode>
                <c:ptCount val="10"/>
                <c:pt idx="0">
                  <c:v>34.18</c:v>
                </c:pt>
                <c:pt idx="1">
                  <c:v>32.43</c:v>
                </c:pt>
                <c:pt idx="2">
                  <c:v>34.93</c:v>
                </c:pt>
                <c:pt idx="3">
                  <c:v>37.299999999999997</c:v>
                </c:pt>
                <c:pt idx="4">
                  <c:v>0</c:v>
                </c:pt>
                <c:pt idx="5">
                  <c:v>43.83</c:v>
                </c:pt>
                <c:pt idx="6">
                  <c:v>47.729010552072182</c:v>
                </c:pt>
                <c:pt idx="7">
                  <c:v>39.862914862914863</c:v>
                </c:pt>
                <c:pt idx="8">
                  <c:v>35.066162570888473</c:v>
                </c:pt>
                <c:pt idx="9">
                  <c:v>0</c:v>
                </c:pt>
              </c:numCache>
            </c:numRef>
          </c:val>
          <c:extLst>
            <c:ext xmlns:c16="http://schemas.microsoft.com/office/drawing/2014/chart" uri="{C3380CC4-5D6E-409C-BE32-E72D297353CC}">
              <c16:uniqueId val="{0000000B-9F8D-4E8A-9298-D1AA1C8F7A0F}"/>
            </c:ext>
          </c:extLst>
        </c:ser>
        <c:ser>
          <c:idx val="2"/>
          <c:order val="2"/>
          <c:tx>
            <c:strRef>
              <c:f>'graphique 5'!$E$4</c:f>
              <c:strCache>
                <c:ptCount val="1"/>
                <c:pt idx="0">
                  <c:v>…plus</c:v>
                </c:pt>
              </c:strCache>
            </c:strRef>
          </c:tx>
          <c:spPr>
            <a:solidFill>
              <a:schemeClr val="accent6"/>
            </a:solidFill>
            <a:ln>
              <a:noFill/>
            </a:ln>
            <a:effectLst/>
          </c:spPr>
          <c:invertIfNegative val="0"/>
          <c:cat>
            <c:multiLvlStrRef>
              <c:f>'graphique 5'!$A$5:$B$14</c:f>
              <c:multiLvlStrCache>
                <c:ptCount val="10"/>
                <c:lvl>
                  <c:pt idx="0">
                    <c:v>Personnes en télétravail</c:v>
                  </c:pt>
                  <c:pt idx="1">
                    <c:v>dont cadres</c:v>
                  </c:pt>
                  <c:pt idx="2">
                    <c:v>dont professions
intermédiaires</c:v>
                  </c:pt>
                  <c:pt idx="3">
                    <c:v>dont employé(e)s</c:v>
                  </c:pt>
                  <c:pt idx="4">
                    <c:v>dont ouvrier(e)s</c:v>
                  </c:pt>
                  <c:pt idx="5">
                    <c:v>Personnes en télétravail</c:v>
                  </c:pt>
                  <c:pt idx="6">
                    <c:v>dont cadres</c:v>
                  </c:pt>
                  <c:pt idx="7">
                    <c:v>dont professions
intermédiaires</c:v>
                  </c:pt>
                  <c:pt idx="8">
                    <c:v>dont employé(e)s</c:v>
                  </c:pt>
                  <c:pt idx="9">
                    <c:v>dont ouvrier(e)s</c:v>
                  </c:pt>
                </c:lvl>
                <c:lvl>
                  <c:pt idx="0">
                    <c:v>2021</c:v>
                  </c:pt>
                  <c:pt idx="5">
                    <c:v>2023</c:v>
                  </c:pt>
                </c:lvl>
              </c:multiLvlStrCache>
            </c:multiLvlStrRef>
          </c:cat>
          <c:val>
            <c:numRef>
              <c:f>'graphique 5'!$E$5:$E$14</c:f>
              <c:numCache>
                <c:formatCode>0</c:formatCode>
                <c:ptCount val="10"/>
                <c:pt idx="0">
                  <c:v>13.98</c:v>
                </c:pt>
                <c:pt idx="1">
                  <c:v>11.17</c:v>
                </c:pt>
                <c:pt idx="2">
                  <c:v>15.84</c:v>
                </c:pt>
                <c:pt idx="3">
                  <c:v>18.23</c:v>
                </c:pt>
                <c:pt idx="4">
                  <c:v>0</c:v>
                </c:pt>
                <c:pt idx="5">
                  <c:v>43.86</c:v>
                </c:pt>
                <c:pt idx="6">
                  <c:v>40.893102920935917</c:v>
                </c:pt>
                <c:pt idx="7">
                  <c:v>47.150072150072155</c:v>
                </c:pt>
                <c:pt idx="8">
                  <c:v>52.07939508506616</c:v>
                </c:pt>
                <c:pt idx="9">
                  <c:v>0</c:v>
                </c:pt>
              </c:numCache>
            </c:numRef>
          </c:val>
          <c:extLst>
            <c:ext xmlns:c16="http://schemas.microsoft.com/office/drawing/2014/chart" uri="{C3380CC4-5D6E-409C-BE32-E72D297353CC}">
              <c16:uniqueId val="{0000000C-9F8D-4E8A-9298-D1AA1C8F7A0F}"/>
            </c:ext>
          </c:extLst>
        </c:ser>
        <c:dLbls>
          <c:showLegendKey val="0"/>
          <c:showVal val="0"/>
          <c:showCatName val="0"/>
          <c:showSerName val="0"/>
          <c:showPercent val="0"/>
          <c:showBubbleSize val="0"/>
        </c:dLbls>
        <c:gapWidth val="150"/>
        <c:overlap val="100"/>
        <c:axId val="510776864"/>
        <c:axId val="510773584"/>
      </c:barChart>
      <c:catAx>
        <c:axId val="5107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10773584"/>
        <c:crosses val="autoZero"/>
        <c:auto val="1"/>
        <c:lblAlgn val="ctr"/>
        <c:lblOffset val="100"/>
        <c:noMultiLvlLbl val="0"/>
      </c:catAx>
      <c:valAx>
        <c:axId val="510773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10776864"/>
        <c:crosses val="autoZero"/>
        <c:crossBetween val="between"/>
      </c:valAx>
      <c:spPr>
        <a:noFill/>
        <a:ln>
          <a:noFill/>
        </a:ln>
        <a:effectLst/>
      </c:spPr>
    </c:plotArea>
    <c:legend>
      <c:legendPos val="r"/>
      <c:layout>
        <c:manualLayout>
          <c:xMode val="edge"/>
          <c:yMode val="edge"/>
          <c:x val="0.90913105151480811"/>
          <c:y val="0.2772122664587981"/>
          <c:w val="9.0868948485191905E-2"/>
          <c:h val="0.326623558809952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solidFill>
            <a:sysClr val="windowText" lastClr="000000"/>
          </a:solidFill>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68454846890005E-2"/>
          <c:y val="5.6666117717876559E-2"/>
          <c:w val="0.62826218899355801"/>
          <c:h val="0.62463016941424998"/>
        </c:manualLayout>
      </c:layout>
      <c:barChart>
        <c:barDir val="col"/>
        <c:grouping val="stacked"/>
        <c:varyColors val="0"/>
        <c:ser>
          <c:idx val="0"/>
          <c:order val="0"/>
          <c:tx>
            <c:strRef>
              <c:f>'graphique 6'!$A$5</c:f>
              <c:strCache>
                <c:ptCount val="1"/>
                <c:pt idx="0">
                  <c:v>Un jour par semaine ou moins</c:v>
                </c:pt>
              </c:strCache>
            </c:strRef>
          </c:tx>
          <c:spPr>
            <a:solidFill>
              <a:schemeClr val="accent1"/>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6'!$B$5:$G$5</c:f>
              <c:numCache>
                <c:formatCode>0</c:formatCode>
                <c:ptCount val="6"/>
                <c:pt idx="0">
                  <c:v>10.71</c:v>
                </c:pt>
                <c:pt idx="1">
                  <c:v>12.71</c:v>
                </c:pt>
                <c:pt idx="2">
                  <c:v>6.14</c:v>
                </c:pt>
                <c:pt idx="3">
                  <c:v>8.2100000000000009</c:v>
                </c:pt>
                <c:pt idx="4">
                  <c:v>33.153347732181423</c:v>
                </c:pt>
                <c:pt idx="5">
                  <c:v>43.074501573976917</c:v>
                </c:pt>
              </c:numCache>
            </c:numRef>
          </c:val>
          <c:extLst>
            <c:ext xmlns:c16="http://schemas.microsoft.com/office/drawing/2014/chart" uri="{C3380CC4-5D6E-409C-BE32-E72D297353CC}">
              <c16:uniqueId val="{00000000-816D-4872-9EEC-F90A3E59284F}"/>
            </c:ext>
          </c:extLst>
        </c:ser>
        <c:ser>
          <c:idx val="1"/>
          <c:order val="1"/>
          <c:tx>
            <c:strRef>
              <c:f>'graphique 6'!$A$6</c:f>
              <c:strCache>
                <c:ptCount val="1"/>
                <c:pt idx="0">
                  <c:v>Deux jours par semaine </c:v>
                </c:pt>
              </c:strCache>
            </c:strRef>
          </c:tx>
          <c:spPr>
            <a:solidFill>
              <a:schemeClr val="accent2"/>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6'!$B$6:$G$6</c:f>
              <c:numCache>
                <c:formatCode>0</c:formatCode>
                <c:ptCount val="6"/>
                <c:pt idx="0">
                  <c:v>12.42</c:v>
                </c:pt>
                <c:pt idx="1">
                  <c:v>9.84</c:v>
                </c:pt>
                <c:pt idx="2">
                  <c:v>3.2</c:v>
                </c:pt>
                <c:pt idx="3">
                  <c:v>2.97</c:v>
                </c:pt>
                <c:pt idx="4">
                  <c:v>17.278617710583156</c:v>
                </c:pt>
                <c:pt idx="5">
                  <c:v>15.582371458551942</c:v>
                </c:pt>
              </c:numCache>
            </c:numRef>
          </c:val>
          <c:extLst>
            <c:ext xmlns:c16="http://schemas.microsoft.com/office/drawing/2014/chart" uri="{C3380CC4-5D6E-409C-BE32-E72D297353CC}">
              <c16:uniqueId val="{00000001-816D-4872-9EEC-F90A3E59284F}"/>
            </c:ext>
          </c:extLst>
        </c:ser>
        <c:ser>
          <c:idx val="2"/>
          <c:order val="2"/>
          <c:tx>
            <c:strRef>
              <c:f>'graphique 6'!$A$7</c:f>
              <c:strCache>
                <c:ptCount val="1"/>
                <c:pt idx="0">
                  <c:v>Trois ou quatre jours par semaine </c:v>
                </c:pt>
              </c:strCache>
            </c:strRef>
          </c:tx>
          <c:spPr>
            <a:solidFill>
              <a:schemeClr val="accent3"/>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6'!$B$7:$G$7</c:f>
              <c:numCache>
                <c:formatCode>0</c:formatCode>
                <c:ptCount val="6"/>
                <c:pt idx="0">
                  <c:v>8.89</c:v>
                </c:pt>
                <c:pt idx="1">
                  <c:v>8.5299999999999994</c:v>
                </c:pt>
                <c:pt idx="2">
                  <c:v>1.37</c:v>
                </c:pt>
                <c:pt idx="3">
                  <c:v>1.28</c:v>
                </c:pt>
                <c:pt idx="4">
                  <c:v>7.3974082073434131</c:v>
                </c:pt>
                <c:pt idx="5">
                  <c:v>6.7156348373557178</c:v>
                </c:pt>
              </c:numCache>
            </c:numRef>
          </c:val>
          <c:extLst>
            <c:ext xmlns:c16="http://schemas.microsoft.com/office/drawing/2014/chart" uri="{C3380CC4-5D6E-409C-BE32-E72D297353CC}">
              <c16:uniqueId val="{00000002-816D-4872-9EEC-F90A3E59284F}"/>
            </c:ext>
          </c:extLst>
        </c:ser>
        <c:ser>
          <c:idx val="3"/>
          <c:order val="3"/>
          <c:tx>
            <c:strRef>
              <c:f>'graphique 6'!$A$8</c:f>
              <c:strCache>
                <c:ptCount val="1"/>
                <c:pt idx="0">
                  <c:v>Cinq jours par semaine</c:v>
                </c:pt>
              </c:strCache>
            </c:strRef>
          </c:tx>
          <c:spPr>
            <a:solidFill>
              <a:schemeClr val="accent4"/>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6'!$B$8:$G$8</c:f>
              <c:numCache>
                <c:formatCode>0</c:formatCode>
                <c:ptCount val="6"/>
                <c:pt idx="0">
                  <c:v>3.26</c:v>
                </c:pt>
                <c:pt idx="1">
                  <c:v>2.4900000000000002</c:v>
                </c:pt>
                <c:pt idx="2">
                  <c:v>0.62</c:v>
                </c:pt>
                <c:pt idx="3">
                  <c:v>0.61</c:v>
                </c:pt>
                <c:pt idx="4">
                  <c:v>3.3477321814254863</c:v>
                </c:pt>
                <c:pt idx="5">
                  <c:v>3.2004197271773345</c:v>
                </c:pt>
              </c:numCache>
            </c:numRef>
          </c:val>
          <c:extLst>
            <c:ext xmlns:c16="http://schemas.microsoft.com/office/drawing/2014/chart" uri="{C3380CC4-5D6E-409C-BE32-E72D297353CC}">
              <c16:uniqueId val="{00000003-816D-4872-9EEC-F90A3E59284F}"/>
            </c:ext>
          </c:extLst>
        </c:ser>
        <c:ser>
          <c:idx val="4"/>
          <c:order val="4"/>
          <c:tx>
            <c:strRef>
              <c:f>'graphique 6'!$A$9</c:f>
              <c:strCache>
                <c:ptCount val="1"/>
                <c:pt idx="0">
                  <c:v>Jamais</c:v>
                </c:pt>
              </c:strCache>
            </c:strRef>
          </c:tx>
          <c:spPr>
            <a:solidFill>
              <a:schemeClr val="accent5"/>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6'!$B$9:$G$9</c:f>
              <c:numCache>
                <c:formatCode>0</c:formatCode>
                <c:ptCount val="6"/>
                <c:pt idx="0">
                  <c:v>7.49</c:v>
                </c:pt>
                <c:pt idx="1">
                  <c:v>5.98</c:v>
                </c:pt>
                <c:pt idx="2">
                  <c:v>7.19</c:v>
                </c:pt>
                <c:pt idx="3">
                  <c:v>5.99</c:v>
                </c:pt>
                <c:pt idx="4">
                  <c:v>38.822894168466526</c:v>
                </c:pt>
                <c:pt idx="5">
                  <c:v>31.427072402938087</c:v>
                </c:pt>
              </c:numCache>
            </c:numRef>
          </c:val>
          <c:extLst>
            <c:ext xmlns:c16="http://schemas.microsoft.com/office/drawing/2014/chart" uri="{C3380CC4-5D6E-409C-BE32-E72D297353CC}">
              <c16:uniqueId val="{00000004-816D-4872-9EEC-F90A3E59284F}"/>
            </c:ext>
          </c:extLst>
        </c:ser>
        <c:ser>
          <c:idx val="5"/>
          <c:order val="5"/>
          <c:tx>
            <c:strRef>
              <c:f>'graphique 6'!$A$10</c:f>
              <c:strCache>
                <c:ptCount val="1"/>
                <c:pt idx="0">
                  <c:v>Poste non télétravaillable</c:v>
                </c:pt>
              </c:strCache>
            </c:strRef>
          </c:tx>
          <c:spPr>
            <a:solidFill>
              <a:srgbClr val="002060"/>
            </a:solidFill>
            <a:ln>
              <a:noFill/>
            </a:ln>
            <a:effectLst/>
          </c:spPr>
          <c:invertIfNegative val="0"/>
          <c:cat>
            <c:multiLvlStrRef>
              <c:f>'graphique 6'!$B$3:$G$4</c:f>
              <c:multiLvlStrCache>
                <c:ptCount val="6"/>
                <c:lvl>
                  <c:pt idx="0">
                    <c:v>2021</c:v>
                  </c:pt>
                  <c:pt idx="1">
                    <c:v>2023</c:v>
                  </c:pt>
                  <c:pt idx="2">
                    <c:v>2021</c:v>
                  </c:pt>
                  <c:pt idx="3">
                    <c:v>2023</c:v>
                  </c:pt>
                  <c:pt idx="4">
                    <c:v>2021</c:v>
                  </c:pt>
                  <c:pt idx="5">
                    <c:v>2023</c:v>
                  </c:pt>
                </c:lvl>
                <c:lvl>
                  <c:pt idx="0">
                    <c:v>Ensemble</c:v>
                  </c:pt>
                  <c:pt idx="2">
                    <c:v>Non
télétravailleurs</c:v>
                  </c:pt>
                  <c:pt idx="4">
                    <c:v>Dont non-télétravailleurs occupant un poste télétravaillable </c:v>
                  </c:pt>
                </c:lvl>
              </c:multiLvlStrCache>
            </c:multiLvlStrRef>
          </c:cat>
          <c:val>
            <c:numRef>
              <c:f>'graphique 6'!$B$10:$G$10</c:f>
              <c:numCache>
                <c:formatCode>0</c:formatCode>
                <c:ptCount val="6"/>
                <c:pt idx="0">
                  <c:v>57.23</c:v>
                </c:pt>
                <c:pt idx="1">
                  <c:v>60.45</c:v>
                </c:pt>
                <c:pt idx="2">
                  <c:v>81.489999999999995</c:v>
                </c:pt>
                <c:pt idx="3">
                  <c:v>80.930000000000007</c:v>
                </c:pt>
              </c:numCache>
            </c:numRef>
          </c:val>
          <c:extLst>
            <c:ext xmlns:c16="http://schemas.microsoft.com/office/drawing/2014/chart" uri="{C3380CC4-5D6E-409C-BE32-E72D297353CC}">
              <c16:uniqueId val="{00000005-816D-4872-9EEC-F90A3E59284F}"/>
            </c:ext>
          </c:extLst>
        </c:ser>
        <c:dLbls>
          <c:showLegendKey val="0"/>
          <c:showVal val="0"/>
          <c:showCatName val="0"/>
          <c:showSerName val="0"/>
          <c:showPercent val="0"/>
          <c:showBubbleSize val="0"/>
        </c:dLbls>
        <c:gapWidth val="150"/>
        <c:overlap val="100"/>
        <c:axId val="507302032"/>
        <c:axId val="507299080"/>
      </c:barChart>
      <c:catAx>
        <c:axId val="50730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507299080"/>
        <c:crosses val="autoZero"/>
        <c:auto val="1"/>
        <c:lblAlgn val="ctr"/>
        <c:lblOffset val="100"/>
        <c:noMultiLvlLbl val="0"/>
      </c:catAx>
      <c:valAx>
        <c:axId val="507299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507302032"/>
        <c:crosses val="autoZero"/>
        <c:crossBetween val="between"/>
      </c:valAx>
      <c:spPr>
        <a:noFill/>
        <a:ln>
          <a:noFill/>
        </a:ln>
        <a:effectLst/>
      </c:spPr>
    </c:plotArea>
    <c:legend>
      <c:legendPos val="r"/>
      <c:layout>
        <c:manualLayout>
          <c:xMode val="edge"/>
          <c:yMode val="edge"/>
          <c:x val="0.73729813488834117"/>
          <c:y val="1.3306357538641006E-2"/>
          <c:w val="0.24603510086669048"/>
          <c:h val="0.986693642461359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32074768553438E-2"/>
          <c:y val="2.8988756807111608E-2"/>
          <c:w val="0.82616434879268408"/>
          <c:h val="0.56055680322314516"/>
        </c:manualLayout>
      </c:layout>
      <c:barChart>
        <c:barDir val="col"/>
        <c:grouping val="stacked"/>
        <c:varyColors val="0"/>
        <c:ser>
          <c:idx val="0"/>
          <c:order val="0"/>
          <c:tx>
            <c:strRef>
              <c:f>'graphique 7'!$C$4</c:f>
              <c:strCache>
                <c:ptCount val="1"/>
                <c:pt idx="0">
                  <c:v>Poste non télétravaillable</c:v>
                </c:pt>
              </c:strCache>
            </c:strRef>
          </c:tx>
          <c:spPr>
            <a:solidFill>
              <a:schemeClr val="accent2"/>
            </a:solidFill>
            <a:ln>
              <a:noFill/>
            </a:ln>
            <a:effectLst/>
          </c:spPr>
          <c:invertIfNegative val="0"/>
          <c:cat>
            <c:multiLvlStrRef>
              <c:f>'graphique 7'!$A$5:$B$14</c:f>
              <c:multiLvlStrCache>
                <c:ptCount val="10"/>
                <c:lvl>
                  <c:pt idx="0">
                    <c:v>Non-télétravailleurs</c:v>
                  </c:pt>
                  <c:pt idx="1">
                    <c:v>dont cadres</c:v>
                  </c:pt>
                  <c:pt idx="2">
                    <c:v>dont professions
intermédiaires</c:v>
                  </c:pt>
                  <c:pt idx="3">
                    <c:v>dont employé(e)s</c:v>
                  </c:pt>
                  <c:pt idx="4">
                    <c:v>dont ouvrier(e)s</c:v>
                  </c:pt>
                  <c:pt idx="5">
                    <c:v>Non-télétravailleurs</c:v>
                  </c:pt>
                  <c:pt idx="6">
                    <c:v>dont cadres</c:v>
                  </c:pt>
                  <c:pt idx="7">
                    <c:v>dont professions
intermédiaires</c:v>
                  </c:pt>
                  <c:pt idx="8">
                    <c:v>dont employé(e)s</c:v>
                  </c:pt>
                  <c:pt idx="9">
                    <c:v>dont ouvrier(e)s</c:v>
                  </c:pt>
                </c:lvl>
                <c:lvl>
                  <c:pt idx="0">
                    <c:v>2021</c:v>
                  </c:pt>
                  <c:pt idx="5">
                    <c:v>2023</c:v>
                  </c:pt>
                </c:lvl>
              </c:multiLvlStrCache>
            </c:multiLvlStrRef>
          </c:cat>
          <c:val>
            <c:numRef>
              <c:f>'graphique 7'!$C$5:$C$14</c:f>
              <c:numCache>
                <c:formatCode>0</c:formatCode>
                <c:ptCount val="10"/>
                <c:pt idx="0">
                  <c:v>81.495589414595031</c:v>
                </c:pt>
                <c:pt idx="1">
                  <c:v>50.43547902692962</c:v>
                </c:pt>
                <c:pt idx="2">
                  <c:v>67.882187938288922</c:v>
                </c:pt>
                <c:pt idx="3">
                  <c:v>85.602566673350708</c:v>
                </c:pt>
                <c:pt idx="4">
                  <c:v>97.742776886035315</c:v>
                </c:pt>
                <c:pt idx="5">
                  <c:v>80.944755804643719</c:v>
                </c:pt>
                <c:pt idx="6">
                  <c:v>52.457372116349042</c:v>
                </c:pt>
                <c:pt idx="7">
                  <c:v>71.101330399119732</c:v>
                </c:pt>
                <c:pt idx="8">
                  <c:v>83.415024507352214</c:v>
                </c:pt>
                <c:pt idx="9">
                  <c:v>97.11827096257754</c:v>
                </c:pt>
              </c:numCache>
            </c:numRef>
          </c:val>
          <c:extLst>
            <c:ext xmlns:c16="http://schemas.microsoft.com/office/drawing/2014/chart" uri="{C3380CC4-5D6E-409C-BE32-E72D297353CC}">
              <c16:uniqueId val="{00000000-1828-4D3C-B289-01AA07BD96F7}"/>
            </c:ext>
          </c:extLst>
        </c:ser>
        <c:ser>
          <c:idx val="1"/>
          <c:order val="1"/>
          <c:tx>
            <c:strRef>
              <c:f>'graphique 7'!$D$4</c:f>
              <c:strCache>
                <c:ptCount val="1"/>
                <c:pt idx="0">
                  <c:v>Ne souhaite pas</c:v>
                </c:pt>
              </c:strCache>
            </c:strRef>
          </c:tx>
          <c:spPr>
            <a:solidFill>
              <a:schemeClr val="accent4"/>
            </a:solidFill>
            <a:ln>
              <a:noFill/>
            </a:ln>
            <a:effectLst/>
          </c:spPr>
          <c:invertIfNegative val="0"/>
          <c:cat>
            <c:multiLvlStrRef>
              <c:f>'graphique 7'!$A$5:$B$14</c:f>
              <c:multiLvlStrCache>
                <c:ptCount val="10"/>
                <c:lvl>
                  <c:pt idx="0">
                    <c:v>Non-télétravailleurs</c:v>
                  </c:pt>
                  <c:pt idx="1">
                    <c:v>dont cadres</c:v>
                  </c:pt>
                  <c:pt idx="2">
                    <c:v>dont professions
intermédiaires</c:v>
                  </c:pt>
                  <c:pt idx="3">
                    <c:v>dont employé(e)s</c:v>
                  </c:pt>
                  <c:pt idx="4">
                    <c:v>dont ouvrier(e)s</c:v>
                  </c:pt>
                  <c:pt idx="5">
                    <c:v>Non-télétravailleurs</c:v>
                  </c:pt>
                  <c:pt idx="6">
                    <c:v>dont cadres</c:v>
                  </c:pt>
                  <c:pt idx="7">
                    <c:v>dont professions
intermédiaires</c:v>
                  </c:pt>
                  <c:pt idx="8">
                    <c:v>dont employé(e)s</c:v>
                  </c:pt>
                  <c:pt idx="9">
                    <c:v>dont ouvrier(e)s</c:v>
                  </c:pt>
                </c:lvl>
                <c:lvl>
                  <c:pt idx="0">
                    <c:v>2021</c:v>
                  </c:pt>
                  <c:pt idx="5">
                    <c:v>2023</c:v>
                  </c:pt>
                </c:lvl>
              </c:multiLvlStrCache>
            </c:multiLvlStrRef>
          </c:cat>
          <c:val>
            <c:numRef>
              <c:f>'graphique 7'!$D$5:$D$14</c:f>
              <c:numCache>
                <c:formatCode>0</c:formatCode>
                <c:ptCount val="10"/>
                <c:pt idx="0">
                  <c:v>7.1872493985565349</c:v>
                </c:pt>
                <c:pt idx="1">
                  <c:v>23.365702272499746</c:v>
                </c:pt>
                <c:pt idx="2">
                  <c:v>11.600881586856341</c:v>
                </c:pt>
                <c:pt idx="3">
                  <c:v>5.3238419891718465</c:v>
                </c:pt>
                <c:pt idx="4">
                  <c:v>0.4313804173354735</c:v>
                </c:pt>
                <c:pt idx="5">
                  <c:v>5.9947958366693364</c:v>
                </c:pt>
                <c:pt idx="6">
                  <c:v>18.365095285857571</c:v>
                </c:pt>
                <c:pt idx="7">
                  <c:v>8.5625687706311897</c:v>
                </c:pt>
                <c:pt idx="8">
                  <c:v>4.4213263979193753</c:v>
                </c:pt>
                <c:pt idx="9">
                  <c:v>0.62037222333400044</c:v>
                </c:pt>
              </c:numCache>
            </c:numRef>
          </c:val>
          <c:extLst>
            <c:ext xmlns:c16="http://schemas.microsoft.com/office/drawing/2014/chart" uri="{C3380CC4-5D6E-409C-BE32-E72D297353CC}">
              <c16:uniqueId val="{00000001-1828-4D3C-B289-01AA07BD96F7}"/>
            </c:ext>
          </c:extLst>
        </c:ser>
        <c:ser>
          <c:idx val="2"/>
          <c:order val="2"/>
          <c:tx>
            <c:strRef>
              <c:f>'graphique 7'!$E$4</c:f>
              <c:strCache>
                <c:ptCount val="1"/>
                <c:pt idx="0">
                  <c:v>Souhaite télétravailler</c:v>
                </c:pt>
              </c:strCache>
            </c:strRef>
          </c:tx>
          <c:spPr>
            <a:solidFill>
              <a:schemeClr val="accent6"/>
            </a:solidFill>
            <a:ln>
              <a:noFill/>
            </a:ln>
            <a:effectLst/>
          </c:spPr>
          <c:invertIfNegative val="0"/>
          <c:cat>
            <c:multiLvlStrRef>
              <c:f>'graphique 7'!$A$5:$B$14</c:f>
              <c:multiLvlStrCache>
                <c:ptCount val="10"/>
                <c:lvl>
                  <c:pt idx="0">
                    <c:v>Non-télétravailleurs</c:v>
                  </c:pt>
                  <c:pt idx="1">
                    <c:v>dont cadres</c:v>
                  </c:pt>
                  <c:pt idx="2">
                    <c:v>dont professions
intermédiaires</c:v>
                  </c:pt>
                  <c:pt idx="3">
                    <c:v>dont employé(e)s</c:v>
                  </c:pt>
                  <c:pt idx="4">
                    <c:v>dont ouvrier(e)s</c:v>
                  </c:pt>
                  <c:pt idx="5">
                    <c:v>Non-télétravailleurs</c:v>
                  </c:pt>
                  <c:pt idx="6">
                    <c:v>dont cadres</c:v>
                  </c:pt>
                  <c:pt idx="7">
                    <c:v>dont professions
intermédiaires</c:v>
                  </c:pt>
                  <c:pt idx="8">
                    <c:v>dont employé(e)s</c:v>
                  </c:pt>
                  <c:pt idx="9">
                    <c:v>dont ouvrier(e)s</c:v>
                  </c:pt>
                </c:lvl>
                <c:lvl>
                  <c:pt idx="0">
                    <c:v>2021</c:v>
                  </c:pt>
                  <c:pt idx="5">
                    <c:v>2023</c:v>
                  </c:pt>
                </c:lvl>
              </c:multiLvlStrCache>
            </c:multiLvlStrRef>
          </c:cat>
          <c:val>
            <c:numRef>
              <c:f>'graphique 7'!$E$5:$E$14</c:f>
              <c:numCache>
                <c:formatCode>0</c:formatCode>
                <c:ptCount val="10"/>
                <c:pt idx="0">
                  <c:v>11.317161186848439</c:v>
                </c:pt>
                <c:pt idx="1">
                  <c:v>26.198818700570627</c:v>
                </c:pt>
                <c:pt idx="2">
                  <c:v>20.516930474854739</c:v>
                </c:pt>
                <c:pt idx="3">
                  <c:v>9.073591337477442</c:v>
                </c:pt>
                <c:pt idx="4">
                  <c:v>1.8258426966292134</c:v>
                </c:pt>
                <c:pt idx="5">
                  <c:v>13.060448358686955</c:v>
                </c:pt>
                <c:pt idx="6">
                  <c:v>29.17753259779338</c:v>
                </c:pt>
                <c:pt idx="7">
                  <c:v>20.336100830249073</c:v>
                </c:pt>
                <c:pt idx="8">
                  <c:v>12.163649094728417</c:v>
                </c:pt>
                <c:pt idx="9">
                  <c:v>2.2613568140884532</c:v>
                </c:pt>
              </c:numCache>
            </c:numRef>
          </c:val>
          <c:extLst>
            <c:ext xmlns:c16="http://schemas.microsoft.com/office/drawing/2014/chart" uri="{C3380CC4-5D6E-409C-BE32-E72D297353CC}">
              <c16:uniqueId val="{00000002-1828-4D3C-B289-01AA07BD96F7}"/>
            </c:ext>
          </c:extLst>
        </c:ser>
        <c:dLbls>
          <c:showLegendKey val="0"/>
          <c:showVal val="0"/>
          <c:showCatName val="0"/>
          <c:showSerName val="0"/>
          <c:showPercent val="0"/>
          <c:showBubbleSize val="0"/>
        </c:dLbls>
        <c:gapWidth val="150"/>
        <c:overlap val="100"/>
        <c:axId val="510776864"/>
        <c:axId val="510773584"/>
      </c:barChart>
      <c:catAx>
        <c:axId val="5107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10773584"/>
        <c:crosses val="autoZero"/>
        <c:auto val="1"/>
        <c:lblAlgn val="ctr"/>
        <c:lblOffset val="100"/>
        <c:noMultiLvlLbl val="0"/>
      </c:catAx>
      <c:valAx>
        <c:axId val="510773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10776864"/>
        <c:crosses val="autoZero"/>
        <c:crossBetween val="between"/>
      </c:valAx>
      <c:spPr>
        <a:noFill/>
        <a:ln>
          <a:noFill/>
        </a:ln>
        <a:effectLst/>
      </c:spPr>
    </c:plotArea>
    <c:legend>
      <c:legendPos val="r"/>
      <c:layout>
        <c:manualLayout>
          <c:xMode val="edge"/>
          <c:yMode val="edge"/>
          <c:x val="0.88047433151454335"/>
          <c:y val="0.28626567062531005"/>
          <c:w val="0.10984081838799672"/>
          <c:h val="0.6246002385749636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solidFill>
            <a:sysClr val="windowText" lastClr="000000"/>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27119021079529E-2"/>
          <c:y val="3.91639347909013E-2"/>
          <c:w val="0.70569263573323193"/>
          <c:h val="0.69551854283847592"/>
        </c:manualLayout>
      </c:layout>
      <c:barChart>
        <c:barDir val="col"/>
        <c:grouping val="percentStacked"/>
        <c:varyColors val="0"/>
        <c:ser>
          <c:idx val="0"/>
          <c:order val="0"/>
          <c:tx>
            <c:strRef>
              <c:f>'graphique A en ligne'!$C$3</c:f>
              <c:strCache>
                <c:ptCount val="1"/>
                <c:pt idx="0">
                  <c:v>Poste non télétravaillable</c:v>
                </c:pt>
              </c:strCache>
            </c:strRef>
          </c:tx>
          <c:spPr>
            <a:solidFill>
              <a:schemeClr val="tx2"/>
            </a:solidFill>
            <a:ln>
              <a:noFill/>
            </a:ln>
            <a:effectLst/>
          </c:spPr>
          <c:invertIfNegative val="0"/>
          <c:cat>
            <c:multiLvlStrRef>
              <c:f>'graphique A en ligne'!$A$4:$B$7</c:f>
              <c:multiLvlStrCache>
                <c:ptCount val="4"/>
                <c:lvl>
                  <c:pt idx="0">
                    <c:v>Non
télétravailleurs</c:v>
                  </c:pt>
                  <c:pt idx="1">
                    <c:v>Dont non-télétravailleurs occupant un poste télétravaillable</c:v>
                  </c:pt>
                  <c:pt idx="2">
                    <c:v>Non
télétravailleurs</c:v>
                  </c:pt>
                  <c:pt idx="3">
                    <c:v>Dont non-télétravailleurs occupant un poste télétravaillable</c:v>
                  </c:pt>
                </c:lvl>
                <c:lvl>
                  <c:pt idx="0">
                    <c:v>2021</c:v>
                  </c:pt>
                  <c:pt idx="2">
                    <c:v>2023</c:v>
                  </c:pt>
                </c:lvl>
              </c:multiLvlStrCache>
            </c:multiLvlStrRef>
          </c:cat>
          <c:val>
            <c:numRef>
              <c:f>'graphique A en ligne'!$C$4:$C$7</c:f>
              <c:numCache>
                <c:formatCode>0</c:formatCode>
                <c:ptCount val="4"/>
                <c:pt idx="0">
                  <c:v>81.495589414595031</c:v>
                </c:pt>
                <c:pt idx="1">
                  <c:v>0</c:v>
                </c:pt>
                <c:pt idx="2">
                  <c:v>80.944755804643719</c:v>
                </c:pt>
                <c:pt idx="3">
                  <c:v>0</c:v>
                </c:pt>
              </c:numCache>
            </c:numRef>
          </c:val>
          <c:extLst>
            <c:ext xmlns:c16="http://schemas.microsoft.com/office/drawing/2014/chart" uri="{C3380CC4-5D6E-409C-BE32-E72D297353CC}">
              <c16:uniqueId val="{00000000-F4F9-4E4D-8B6F-8A0C1D0284BE}"/>
            </c:ext>
          </c:extLst>
        </c:ser>
        <c:ser>
          <c:idx val="1"/>
          <c:order val="1"/>
          <c:tx>
            <c:strRef>
              <c:f>'graphique A en ligne'!$D$3</c:f>
              <c:strCache>
                <c:ptCount val="1"/>
                <c:pt idx="0">
                  <c:v>Ne souhaite pas</c:v>
                </c:pt>
              </c:strCache>
            </c:strRef>
          </c:tx>
          <c:spPr>
            <a:solidFill>
              <a:schemeClr val="accent2"/>
            </a:solidFill>
            <a:ln>
              <a:noFill/>
            </a:ln>
            <a:effectLst/>
          </c:spPr>
          <c:invertIfNegative val="0"/>
          <c:cat>
            <c:multiLvlStrRef>
              <c:f>'graphique A en ligne'!$A$4:$B$7</c:f>
              <c:multiLvlStrCache>
                <c:ptCount val="4"/>
                <c:lvl>
                  <c:pt idx="0">
                    <c:v>Non
télétravailleurs</c:v>
                  </c:pt>
                  <c:pt idx="1">
                    <c:v>Dont non-télétravailleurs occupant un poste télétravaillable</c:v>
                  </c:pt>
                  <c:pt idx="2">
                    <c:v>Non
télétravailleurs</c:v>
                  </c:pt>
                  <c:pt idx="3">
                    <c:v>Dont non-télétravailleurs occupant un poste télétravaillable</c:v>
                  </c:pt>
                </c:lvl>
                <c:lvl>
                  <c:pt idx="0">
                    <c:v>2021</c:v>
                  </c:pt>
                  <c:pt idx="2">
                    <c:v>2023</c:v>
                  </c:pt>
                </c:lvl>
              </c:multiLvlStrCache>
            </c:multiLvlStrRef>
          </c:cat>
          <c:val>
            <c:numRef>
              <c:f>'graphique A en ligne'!$D$4:$D$7</c:f>
              <c:numCache>
                <c:formatCode>0</c:formatCode>
                <c:ptCount val="4"/>
                <c:pt idx="0">
                  <c:v>7.1872493985565349</c:v>
                </c:pt>
                <c:pt idx="1">
                  <c:v>38.840736728060662</c:v>
                </c:pt>
                <c:pt idx="2">
                  <c:v>5.9947958366693364</c:v>
                </c:pt>
                <c:pt idx="3">
                  <c:v>31.460084033613438</c:v>
                </c:pt>
              </c:numCache>
            </c:numRef>
          </c:val>
          <c:extLst>
            <c:ext xmlns:c16="http://schemas.microsoft.com/office/drawing/2014/chart" uri="{C3380CC4-5D6E-409C-BE32-E72D297353CC}">
              <c16:uniqueId val="{00000001-F4F9-4E4D-8B6F-8A0C1D0284BE}"/>
            </c:ext>
          </c:extLst>
        </c:ser>
        <c:ser>
          <c:idx val="2"/>
          <c:order val="2"/>
          <c:tx>
            <c:strRef>
              <c:f>'graphique A en ligne'!$E$3</c:f>
              <c:strCache>
                <c:ptCount val="1"/>
                <c:pt idx="0">
                  <c:v>Souhaite télétravailler</c:v>
                </c:pt>
              </c:strCache>
            </c:strRef>
          </c:tx>
          <c:spPr>
            <a:solidFill>
              <a:schemeClr val="accent3"/>
            </a:solidFill>
            <a:ln>
              <a:noFill/>
            </a:ln>
            <a:effectLst/>
          </c:spPr>
          <c:invertIfNegative val="0"/>
          <c:cat>
            <c:multiLvlStrRef>
              <c:f>'graphique A en ligne'!$A$4:$B$7</c:f>
              <c:multiLvlStrCache>
                <c:ptCount val="4"/>
                <c:lvl>
                  <c:pt idx="0">
                    <c:v>Non
télétravailleurs</c:v>
                  </c:pt>
                  <c:pt idx="1">
                    <c:v>Dont non-télétravailleurs occupant un poste télétravaillable</c:v>
                  </c:pt>
                  <c:pt idx="2">
                    <c:v>Non
télétravailleurs</c:v>
                  </c:pt>
                  <c:pt idx="3">
                    <c:v>Dont non-télétravailleurs occupant un poste télétravaillable</c:v>
                  </c:pt>
                </c:lvl>
                <c:lvl>
                  <c:pt idx="0">
                    <c:v>2021</c:v>
                  </c:pt>
                  <c:pt idx="2">
                    <c:v>2023</c:v>
                  </c:pt>
                </c:lvl>
              </c:multiLvlStrCache>
            </c:multiLvlStrRef>
          </c:cat>
          <c:val>
            <c:numRef>
              <c:f>'graphique A en ligne'!$E$4:$E$7</c:f>
              <c:numCache>
                <c:formatCode>0</c:formatCode>
                <c:ptCount val="4"/>
                <c:pt idx="0">
                  <c:v>11.317161186848439</c:v>
                </c:pt>
                <c:pt idx="1">
                  <c:v>61.159263271939338</c:v>
                </c:pt>
                <c:pt idx="2">
                  <c:v>13.060448358686955</c:v>
                </c:pt>
                <c:pt idx="3">
                  <c:v>68.577518345143034</c:v>
                </c:pt>
              </c:numCache>
            </c:numRef>
          </c:val>
          <c:extLst>
            <c:ext xmlns:c16="http://schemas.microsoft.com/office/drawing/2014/chart" uri="{C3380CC4-5D6E-409C-BE32-E72D297353CC}">
              <c16:uniqueId val="{00000002-F4F9-4E4D-8B6F-8A0C1D0284BE}"/>
            </c:ext>
          </c:extLst>
        </c:ser>
        <c:dLbls>
          <c:showLegendKey val="0"/>
          <c:showVal val="0"/>
          <c:showCatName val="0"/>
          <c:showSerName val="0"/>
          <c:showPercent val="0"/>
          <c:showBubbleSize val="0"/>
        </c:dLbls>
        <c:gapWidth val="150"/>
        <c:overlap val="100"/>
        <c:axId val="545293920"/>
        <c:axId val="545294248"/>
      </c:barChart>
      <c:catAx>
        <c:axId val="5452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45294248"/>
        <c:crosses val="autoZero"/>
        <c:auto val="1"/>
        <c:lblAlgn val="ctr"/>
        <c:lblOffset val="100"/>
        <c:noMultiLvlLbl val="0"/>
      </c:catAx>
      <c:valAx>
        <c:axId val="545294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45293920"/>
        <c:crosses val="autoZero"/>
        <c:crossBetween val="between"/>
      </c:valAx>
      <c:spPr>
        <a:noFill/>
        <a:ln>
          <a:noFill/>
        </a:ln>
        <a:effectLst/>
      </c:spPr>
    </c:plotArea>
    <c:legend>
      <c:legendPos val="r"/>
      <c:layout>
        <c:manualLayout>
          <c:xMode val="edge"/>
          <c:yMode val="edge"/>
          <c:x val="0.77928888888888892"/>
          <c:y val="0.14007561743675015"/>
          <c:w val="0.20899805555555553"/>
          <c:h val="0.6547216361990263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solidFill>
            <a:sysClr val="windowText" lastClr="000000"/>
          </a:solidFill>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86283453630118E-2"/>
          <c:y val="1.6111456105843809E-2"/>
          <c:w val="0.93973229502966382"/>
          <c:h val="0.834539719313386"/>
        </c:manualLayout>
      </c:layout>
      <c:barChart>
        <c:barDir val="col"/>
        <c:grouping val="clustered"/>
        <c:varyColors val="0"/>
        <c:ser>
          <c:idx val="0"/>
          <c:order val="0"/>
          <c:tx>
            <c:strRef>
              <c:f>'graphique 1'!$C$3</c:f>
              <c:strCache>
                <c:ptCount val="1"/>
                <c:pt idx="0">
                  <c:v>Ensemble</c:v>
                </c:pt>
              </c:strCache>
            </c:strRef>
          </c:tx>
          <c:spPr>
            <a:solidFill>
              <a:schemeClr val="accent2"/>
            </a:solidFill>
            <a:ln>
              <a:noFill/>
            </a:ln>
            <a:effectLst/>
          </c:spPr>
          <c:invertIfNegative val="0"/>
          <c:cat>
            <c:strRef>
              <c:f>'graphique 1'!$B$4:$B$15</c:f>
              <c:strCache>
                <c:ptCount val="12"/>
                <c:pt idx="0">
                  <c:v>Absence de discussion avec le collectif</c:v>
                </c:pt>
                <c:pt idx="1">
                  <c:v>Manque de moyens adaptés</c:v>
                </c:pt>
                <c:pt idx="2">
                  <c:v>Manque de soutien des collègues</c:v>
                </c:pt>
                <c:pt idx="3">
                  <c:v>Manque de soutien du supérieur</c:v>
                </c:pt>
                <c:pt idx="4">
                  <c:v>Absence de discussion avec IRP**</c:v>
                </c:pt>
                <c:pt idx="5">
                  <c:v>Manque d'initatives</c:v>
                </c:pt>
                <c:pt idx="6">
                  <c:v>Difficultés à atteindre les objectifs</c:v>
                </c:pt>
                <c:pt idx="7">
                  <c:v>Soumis à des contrôles</c:v>
                </c:pt>
                <c:pt idx="8">
                  <c:v>Plaintes des proches</c:v>
                </c:pt>
                <c:pt idx="9">
                  <c:v>Travail sous pression</c:v>
                </c:pt>
                <c:pt idx="10">
                  <c:v>Impossible d'organiser le travail soi-même</c:v>
                </c:pt>
                <c:pt idx="11">
                  <c:v>Interruptions fréquentes des tâches</c:v>
                </c:pt>
              </c:strCache>
            </c:strRef>
          </c:cat>
          <c:val>
            <c:numRef>
              <c:f>'graphique 1'!$C$4:$C$15</c:f>
              <c:numCache>
                <c:formatCode>0</c:formatCode>
                <c:ptCount val="12"/>
                <c:pt idx="0">
                  <c:v>23.369999999999997</c:v>
                </c:pt>
                <c:pt idx="1">
                  <c:v>22.259999999999998</c:v>
                </c:pt>
                <c:pt idx="2">
                  <c:v>11.35</c:v>
                </c:pt>
                <c:pt idx="3">
                  <c:v>9.09</c:v>
                </c:pt>
                <c:pt idx="4">
                  <c:v>5.18</c:v>
                </c:pt>
                <c:pt idx="5">
                  <c:v>4.63</c:v>
                </c:pt>
                <c:pt idx="6">
                  <c:v>-5.2999999999999989</c:v>
                </c:pt>
                <c:pt idx="7">
                  <c:v>-5.5500000000000007</c:v>
                </c:pt>
                <c:pt idx="8">
                  <c:v>-14.920000000000002</c:v>
                </c:pt>
                <c:pt idx="9">
                  <c:v>-26.86</c:v>
                </c:pt>
                <c:pt idx="10">
                  <c:v>-30.490000000000002</c:v>
                </c:pt>
                <c:pt idx="11">
                  <c:v>-51.03</c:v>
                </c:pt>
              </c:numCache>
            </c:numRef>
          </c:val>
          <c:extLst>
            <c:ext xmlns:c16="http://schemas.microsoft.com/office/drawing/2014/chart" uri="{C3380CC4-5D6E-409C-BE32-E72D297353CC}">
              <c16:uniqueId val="{00000000-7995-43D0-BEF1-EEBE5A181824}"/>
            </c:ext>
          </c:extLst>
        </c:ser>
        <c:dLbls>
          <c:showLegendKey val="0"/>
          <c:showVal val="0"/>
          <c:showCatName val="0"/>
          <c:showSerName val="0"/>
          <c:showPercent val="0"/>
          <c:showBubbleSize val="0"/>
        </c:dLbls>
        <c:gapWidth val="219"/>
        <c:overlap val="-27"/>
        <c:axId val="569495056"/>
        <c:axId val="569496368"/>
      </c:barChart>
      <c:catAx>
        <c:axId val="56949505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fr-FR"/>
          </a:p>
        </c:txPr>
        <c:crossAx val="569496368"/>
        <c:crosses val="autoZero"/>
        <c:auto val="1"/>
        <c:lblAlgn val="ctr"/>
        <c:lblOffset val="100"/>
        <c:noMultiLvlLbl val="0"/>
      </c:catAx>
      <c:valAx>
        <c:axId val="56949636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fr-FR"/>
                  <a:t>Solde de réponses en point *</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fr-FR"/>
          </a:p>
        </c:txPr>
        <c:crossAx val="56949505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86283453630118E-2"/>
          <c:y val="1.6111456105843809E-2"/>
          <c:w val="0.93973229502966382"/>
          <c:h val="0.75739901109208585"/>
        </c:manualLayout>
      </c:layout>
      <c:barChart>
        <c:barDir val="col"/>
        <c:grouping val="clustered"/>
        <c:varyColors val="0"/>
        <c:ser>
          <c:idx val="0"/>
          <c:order val="0"/>
          <c:tx>
            <c:strRef>
              <c:f>'graphique A en ligne'!$D$3</c:f>
              <c:strCache>
                <c:ptCount val="1"/>
                <c:pt idx="0">
                  <c:v>Moins</c:v>
                </c:pt>
              </c:strCache>
            </c:strRef>
          </c:tx>
          <c:spPr>
            <a:solidFill>
              <a:schemeClr val="accent2"/>
            </a:solidFill>
            <a:ln>
              <a:noFill/>
            </a:ln>
            <a:effectLst/>
          </c:spPr>
          <c:invertIfNegative val="0"/>
          <c:cat>
            <c:strRef>
              <c:f>'graphique A en ligne'!$B$4:$B$15</c:f>
              <c:strCache>
                <c:ptCount val="12"/>
                <c:pt idx="0">
                  <c:v>Absence de discussion avec le collectif</c:v>
                </c:pt>
                <c:pt idx="1">
                  <c:v>Manque de moyens adaptés</c:v>
                </c:pt>
                <c:pt idx="2">
                  <c:v>Manque de soutien des collègues</c:v>
                </c:pt>
                <c:pt idx="3">
                  <c:v>Manque de soutien du supérieur</c:v>
                </c:pt>
                <c:pt idx="4">
                  <c:v>Absence de discussion avec IRP **</c:v>
                </c:pt>
                <c:pt idx="5">
                  <c:v>Manque d'initatives</c:v>
                </c:pt>
                <c:pt idx="6">
                  <c:v>Difficultés à atteindre les objectifs</c:v>
                </c:pt>
                <c:pt idx="7">
                  <c:v>Soumis à des contrôles</c:v>
                </c:pt>
                <c:pt idx="8">
                  <c:v>Plaintes des proches</c:v>
                </c:pt>
                <c:pt idx="9">
                  <c:v>Travail sous pression</c:v>
                </c:pt>
                <c:pt idx="10">
                  <c:v>Impossible d'organiser le travail soi-même</c:v>
                </c:pt>
                <c:pt idx="11">
                  <c:v>Interruptions fréquentes des tâches</c:v>
                </c:pt>
              </c:strCache>
            </c:strRef>
          </c:cat>
          <c:val>
            <c:numRef>
              <c:f>'graphique A en ligne'!$D$4:$D$15</c:f>
              <c:numCache>
                <c:formatCode>0</c:formatCode>
                <c:ptCount val="12"/>
                <c:pt idx="0">
                  <c:v>28.745049999999999</c:v>
                </c:pt>
                <c:pt idx="1">
                  <c:v>36.23404</c:v>
                </c:pt>
                <c:pt idx="2">
                  <c:v>18.998660000000001</c:v>
                </c:pt>
                <c:pt idx="3">
                  <c:v>11.57207</c:v>
                </c:pt>
                <c:pt idx="4">
                  <c:v>6.1487400000000001</c:v>
                </c:pt>
                <c:pt idx="5">
                  <c:v>3.1825399999999995</c:v>
                </c:pt>
                <c:pt idx="6">
                  <c:v>-1.80985</c:v>
                </c:pt>
                <c:pt idx="7">
                  <c:v>-6.7200600000000001</c:v>
                </c:pt>
                <c:pt idx="8">
                  <c:v>-1.7896200000000002</c:v>
                </c:pt>
                <c:pt idx="9">
                  <c:v>-13.24146</c:v>
                </c:pt>
                <c:pt idx="10">
                  <c:v>-13.894349999999999</c:v>
                </c:pt>
                <c:pt idx="11">
                  <c:v>-37.247390000000003</c:v>
                </c:pt>
              </c:numCache>
            </c:numRef>
          </c:val>
          <c:extLst>
            <c:ext xmlns:c16="http://schemas.microsoft.com/office/drawing/2014/chart" uri="{C3380CC4-5D6E-409C-BE32-E72D297353CC}">
              <c16:uniqueId val="{00000000-F650-43A2-B688-991A364019DF}"/>
            </c:ext>
          </c:extLst>
        </c:ser>
        <c:ser>
          <c:idx val="1"/>
          <c:order val="1"/>
          <c:tx>
            <c:strRef>
              <c:f>'graphique A en ligne'!$E$3</c:f>
              <c:strCache>
                <c:ptCount val="1"/>
                <c:pt idx="0">
                  <c:v>Autant</c:v>
                </c:pt>
              </c:strCache>
            </c:strRef>
          </c:tx>
          <c:spPr>
            <a:solidFill>
              <a:schemeClr val="accent4"/>
            </a:solidFill>
            <a:ln>
              <a:noFill/>
            </a:ln>
            <a:effectLst/>
          </c:spPr>
          <c:invertIfNegative val="0"/>
          <c:cat>
            <c:strRef>
              <c:f>'graphique A en ligne'!$B$4:$B$15</c:f>
              <c:strCache>
                <c:ptCount val="12"/>
                <c:pt idx="0">
                  <c:v>Absence de discussion avec le collectif</c:v>
                </c:pt>
                <c:pt idx="1">
                  <c:v>Manque de moyens adaptés</c:v>
                </c:pt>
                <c:pt idx="2">
                  <c:v>Manque de soutien des collègues</c:v>
                </c:pt>
                <c:pt idx="3">
                  <c:v>Manque de soutien du supérieur</c:v>
                </c:pt>
                <c:pt idx="4">
                  <c:v>Absence de discussion avec IRP **</c:v>
                </c:pt>
                <c:pt idx="5">
                  <c:v>Manque d'initatives</c:v>
                </c:pt>
                <c:pt idx="6">
                  <c:v>Difficultés à atteindre les objectifs</c:v>
                </c:pt>
                <c:pt idx="7">
                  <c:v>Soumis à des contrôles</c:v>
                </c:pt>
                <c:pt idx="8">
                  <c:v>Plaintes des proches</c:v>
                </c:pt>
                <c:pt idx="9">
                  <c:v>Travail sous pression</c:v>
                </c:pt>
                <c:pt idx="10">
                  <c:v>Impossible d'organiser le travail soi-même</c:v>
                </c:pt>
                <c:pt idx="11">
                  <c:v>Interruptions fréquentes des tâches</c:v>
                </c:pt>
              </c:strCache>
            </c:strRef>
          </c:cat>
          <c:val>
            <c:numRef>
              <c:f>'graphique A en ligne'!$E$4:$E$15</c:f>
              <c:numCache>
                <c:formatCode>0</c:formatCode>
                <c:ptCount val="12"/>
                <c:pt idx="0">
                  <c:v>25.394060000000003</c:v>
                </c:pt>
                <c:pt idx="1">
                  <c:v>25.602989999999998</c:v>
                </c:pt>
                <c:pt idx="2">
                  <c:v>11.54865</c:v>
                </c:pt>
                <c:pt idx="3">
                  <c:v>7.3810500000000001</c:v>
                </c:pt>
                <c:pt idx="4">
                  <c:v>4.0969699999999998</c:v>
                </c:pt>
                <c:pt idx="5">
                  <c:v>3.3559100000000002</c:v>
                </c:pt>
                <c:pt idx="6">
                  <c:v>0.22996000000000003</c:v>
                </c:pt>
                <c:pt idx="7">
                  <c:v>-4.7931300000000006</c:v>
                </c:pt>
                <c:pt idx="8">
                  <c:v>-10.74244</c:v>
                </c:pt>
                <c:pt idx="9">
                  <c:v>-20.835539999999998</c:v>
                </c:pt>
                <c:pt idx="10">
                  <c:v>-28.372589999999999</c:v>
                </c:pt>
                <c:pt idx="11">
                  <c:v>-47.016559999999998</c:v>
                </c:pt>
              </c:numCache>
            </c:numRef>
          </c:val>
          <c:extLst>
            <c:ext xmlns:c16="http://schemas.microsoft.com/office/drawing/2014/chart" uri="{C3380CC4-5D6E-409C-BE32-E72D297353CC}">
              <c16:uniqueId val="{00000001-F650-43A2-B688-991A364019DF}"/>
            </c:ext>
          </c:extLst>
        </c:ser>
        <c:ser>
          <c:idx val="2"/>
          <c:order val="2"/>
          <c:tx>
            <c:strRef>
              <c:f>'graphique A en ligne'!$F$3</c:f>
              <c:strCache>
                <c:ptCount val="1"/>
                <c:pt idx="0">
                  <c:v>Plus</c:v>
                </c:pt>
              </c:strCache>
            </c:strRef>
          </c:tx>
          <c:spPr>
            <a:solidFill>
              <a:schemeClr val="accent6"/>
            </a:solidFill>
            <a:ln>
              <a:noFill/>
            </a:ln>
            <a:effectLst/>
          </c:spPr>
          <c:invertIfNegative val="0"/>
          <c:cat>
            <c:strRef>
              <c:f>'graphique A en ligne'!$B$4:$B$15</c:f>
              <c:strCache>
                <c:ptCount val="12"/>
                <c:pt idx="0">
                  <c:v>Absence de discussion avec le collectif</c:v>
                </c:pt>
                <c:pt idx="1">
                  <c:v>Manque de moyens adaptés</c:v>
                </c:pt>
                <c:pt idx="2">
                  <c:v>Manque de soutien des collègues</c:v>
                </c:pt>
                <c:pt idx="3">
                  <c:v>Manque de soutien du supérieur</c:v>
                </c:pt>
                <c:pt idx="4">
                  <c:v>Absence de discussion avec IRP **</c:v>
                </c:pt>
                <c:pt idx="5">
                  <c:v>Manque d'initatives</c:v>
                </c:pt>
                <c:pt idx="6">
                  <c:v>Difficultés à atteindre les objectifs</c:v>
                </c:pt>
                <c:pt idx="7">
                  <c:v>Soumis à des contrôles</c:v>
                </c:pt>
                <c:pt idx="8">
                  <c:v>Plaintes des proches</c:v>
                </c:pt>
                <c:pt idx="9">
                  <c:v>Travail sous pression</c:v>
                </c:pt>
                <c:pt idx="10">
                  <c:v>Impossible d'organiser le travail soi-même</c:v>
                </c:pt>
                <c:pt idx="11">
                  <c:v>Interruptions fréquentes des tâches</c:v>
                </c:pt>
              </c:strCache>
            </c:strRef>
          </c:cat>
          <c:val>
            <c:numRef>
              <c:f>'graphique A en ligne'!$F$4:$F$15</c:f>
              <c:numCache>
                <c:formatCode>0</c:formatCode>
                <c:ptCount val="12"/>
                <c:pt idx="0">
                  <c:v>20.425250000000002</c:v>
                </c:pt>
                <c:pt idx="1">
                  <c:v>16.476330000000001</c:v>
                </c:pt>
                <c:pt idx="2">
                  <c:v>9.7208199999999998</c:v>
                </c:pt>
                <c:pt idx="3">
                  <c:v>9.5506799999999998</c:v>
                </c:pt>
                <c:pt idx="4">
                  <c:v>3.23291</c:v>
                </c:pt>
                <c:pt idx="5">
                  <c:v>5.7081499999999998</c:v>
                </c:pt>
                <c:pt idx="6">
                  <c:v>4.1681600000000003</c:v>
                </c:pt>
                <c:pt idx="7">
                  <c:v>-5.7306400000000002</c:v>
                </c:pt>
                <c:pt idx="8">
                  <c:v>-21.805579999999999</c:v>
                </c:pt>
                <c:pt idx="9">
                  <c:v>-33.883710000000001</c:v>
                </c:pt>
                <c:pt idx="10">
                  <c:v>-37.781109999999998</c:v>
                </c:pt>
                <c:pt idx="11">
                  <c:v>-56.819520000000004</c:v>
                </c:pt>
              </c:numCache>
            </c:numRef>
          </c:val>
          <c:extLst>
            <c:ext xmlns:c16="http://schemas.microsoft.com/office/drawing/2014/chart" uri="{C3380CC4-5D6E-409C-BE32-E72D297353CC}">
              <c16:uniqueId val="{00000002-F650-43A2-B688-991A364019DF}"/>
            </c:ext>
          </c:extLst>
        </c:ser>
        <c:dLbls>
          <c:showLegendKey val="0"/>
          <c:showVal val="0"/>
          <c:showCatName val="0"/>
          <c:showSerName val="0"/>
          <c:showPercent val="0"/>
          <c:showBubbleSize val="0"/>
        </c:dLbls>
        <c:gapWidth val="219"/>
        <c:overlap val="-27"/>
        <c:axId val="569495056"/>
        <c:axId val="569496368"/>
      </c:barChart>
      <c:catAx>
        <c:axId val="56949505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fr-FR"/>
                  <a:t>Les dimensions des conditions de travail</a:t>
                </a:r>
              </a:p>
            </c:rich>
          </c:tx>
          <c:layout>
            <c:manualLayout>
              <c:xMode val="edge"/>
              <c:yMode val="edge"/>
              <c:x val="0.41889852967408198"/>
              <c:y val="0.8994660046764055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569496368"/>
        <c:crosses val="autoZero"/>
        <c:auto val="1"/>
        <c:lblAlgn val="ctr"/>
        <c:lblOffset val="100"/>
        <c:noMultiLvlLbl val="0"/>
      </c:catAx>
      <c:valAx>
        <c:axId val="56949636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fr-FR"/>
                  <a:t>Solde de réponses en point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569495056"/>
        <c:crosses val="autoZero"/>
        <c:crossBetween val="between"/>
      </c:valAx>
      <c:spPr>
        <a:noFill/>
        <a:ln w="25400">
          <a:noFill/>
        </a:ln>
        <a:effectLst/>
      </c:spPr>
    </c:plotArea>
    <c:legend>
      <c:legendPos val="b"/>
      <c:layout>
        <c:manualLayout>
          <c:xMode val="edge"/>
          <c:yMode val="edge"/>
          <c:x val="0.44291504217312644"/>
          <c:y val="0.9489248091562883"/>
          <c:w val="0.15947723160818489"/>
          <c:h val="5.107519084371158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29482331034342E-2"/>
          <c:y val="4.0293040293040296E-2"/>
          <c:w val="0.91809046228212343"/>
          <c:h val="0.81588985905813061"/>
        </c:manualLayout>
      </c:layout>
      <c:barChart>
        <c:barDir val="col"/>
        <c:grouping val="clustered"/>
        <c:varyColors val="0"/>
        <c:ser>
          <c:idx val="4"/>
          <c:order val="0"/>
          <c:tx>
            <c:strRef>
              <c:f>Feuil2!$A$3</c:f>
              <c:strCache>
                <c:ptCount val="1"/>
                <c:pt idx="0">
                  <c:v>Ensemble</c:v>
                </c:pt>
              </c:strCache>
            </c:strRef>
          </c:tx>
          <c:spPr>
            <a:solidFill>
              <a:schemeClr val="bg2"/>
            </a:solidFill>
            <a:ln>
              <a:solidFill>
                <a:schemeClr val="bg2">
                  <a:lumMod val="25000"/>
                </a:schemeClr>
              </a:solidFill>
            </a:ln>
            <a:effectLst/>
          </c:spPr>
          <c:invertIfNegative val="0"/>
          <c:dLbls>
            <c:numFmt formatCode="\+\ #,##0;\-\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Feuil2!$B$2:$E$2</c:f>
              <c:strCache>
                <c:ptCount val="4"/>
                <c:pt idx="0">
                  <c:v>De 2019 à 2021</c:v>
                </c:pt>
                <c:pt idx="1">
                  <c:v>De 2021 à 2023</c:v>
                </c:pt>
                <c:pt idx="3">
                  <c:v>De 2019 à 2023</c:v>
                </c:pt>
              </c:strCache>
            </c:strRef>
          </c:cat>
          <c:val>
            <c:numRef>
              <c:f>Feuil2!$B$3:$E$3</c:f>
              <c:numCache>
                <c:formatCode>_-* #\ ##0_-;\-* #\ ##0_-;_-* "-"??_-;_-@_-</c:formatCode>
                <c:ptCount val="4"/>
                <c:pt idx="0">
                  <c:v>21.877320279552571</c:v>
                </c:pt>
                <c:pt idx="1">
                  <c:v>-4.7799910756135482</c:v>
                </c:pt>
                <c:pt idx="3">
                  <c:v>17.097329203939026</c:v>
                </c:pt>
              </c:numCache>
            </c:numRef>
          </c:val>
          <c:extLst>
            <c:ext xmlns:c16="http://schemas.microsoft.com/office/drawing/2014/chart" uri="{C3380CC4-5D6E-409C-BE32-E72D297353CC}">
              <c16:uniqueId val="{00000000-527A-4FF1-8D7C-3FC2F05E1E06}"/>
            </c:ext>
          </c:extLst>
        </c:ser>
        <c:ser>
          <c:idx val="0"/>
          <c:order val="1"/>
          <c:tx>
            <c:strRef>
              <c:f>Feuil2!$A$4</c:f>
              <c:strCache>
                <c:ptCount val="1"/>
                <c:pt idx="0">
                  <c:v>Ouvrier(e)s</c:v>
                </c:pt>
              </c:strCache>
            </c:strRef>
          </c:tx>
          <c:spPr>
            <a:solidFill>
              <a:schemeClr val="accent1"/>
            </a:solidFill>
            <a:ln>
              <a:noFill/>
            </a:ln>
            <a:effectLst/>
          </c:spPr>
          <c:invertIfNegative val="0"/>
          <c:dLbls>
            <c:numFmt formatCode="\+\ #,##0;\-\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Feuil2!$B$2:$E$2</c:f>
              <c:strCache>
                <c:ptCount val="4"/>
                <c:pt idx="0">
                  <c:v>De 2019 à 2021</c:v>
                </c:pt>
                <c:pt idx="1">
                  <c:v>De 2021 à 2023</c:v>
                </c:pt>
                <c:pt idx="3">
                  <c:v>De 2019 à 2023</c:v>
                </c:pt>
              </c:strCache>
            </c:strRef>
          </c:cat>
          <c:val>
            <c:numRef>
              <c:f>Feuil2!$B$4:$E$4</c:f>
              <c:numCache>
                <c:formatCode>_-* #\ ##0_-;\-* #\ ##0_-;_-* "-"??_-;_-@_-</c:formatCode>
                <c:ptCount val="4"/>
                <c:pt idx="0">
                  <c:v>0.6054626732106726</c:v>
                </c:pt>
                <c:pt idx="1">
                  <c:v>-0.48391442926952294</c:v>
                </c:pt>
                <c:pt idx="3">
                  <c:v>0.12154824394114969</c:v>
                </c:pt>
              </c:numCache>
            </c:numRef>
          </c:val>
          <c:extLst>
            <c:ext xmlns:c16="http://schemas.microsoft.com/office/drawing/2014/chart" uri="{C3380CC4-5D6E-409C-BE32-E72D297353CC}">
              <c16:uniqueId val="{00000001-527A-4FF1-8D7C-3FC2F05E1E06}"/>
            </c:ext>
          </c:extLst>
        </c:ser>
        <c:ser>
          <c:idx val="1"/>
          <c:order val="2"/>
          <c:tx>
            <c:strRef>
              <c:f>Feuil2!$A$5</c:f>
              <c:strCache>
                <c:ptCount val="1"/>
                <c:pt idx="0">
                  <c:v>Employé(e)s</c:v>
                </c:pt>
              </c:strCache>
            </c:strRef>
          </c:tx>
          <c:spPr>
            <a:solidFill>
              <a:schemeClr val="accent2"/>
            </a:solidFill>
            <a:ln>
              <a:noFill/>
            </a:ln>
            <a:effectLst/>
          </c:spPr>
          <c:invertIfNegative val="0"/>
          <c:dLbls>
            <c:numFmt formatCode="\+\ #,##0;\-\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Feuil2!$B$2:$E$2</c:f>
              <c:strCache>
                <c:ptCount val="4"/>
                <c:pt idx="0">
                  <c:v>De 2019 à 2021</c:v>
                </c:pt>
                <c:pt idx="1">
                  <c:v>De 2021 à 2023</c:v>
                </c:pt>
                <c:pt idx="3">
                  <c:v>De 2019 à 2023</c:v>
                </c:pt>
              </c:strCache>
            </c:strRef>
          </c:cat>
          <c:val>
            <c:numRef>
              <c:f>Feuil2!$B$5:$E$5</c:f>
              <c:numCache>
                <c:formatCode>_-* #\ ##0_-;\-* #\ ##0_-;_-* "-"??_-;_-@_-</c:formatCode>
                <c:ptCount val="4"/>
                <c:pt idx="0">
                  <c:v>4.1774480701045666</c:v>
                </c:pt>
                <c:pt idx="1">
                  <c:v>-1.8764355109035891</c:v>
                </c:pt>
                <c:pt idx="3">
                  <c:v>2.3010125592009771</c:v>
                </c:pt>
              </c:numCache>
            </c:numRef>
          </c:val>
          <c:extLst>
            <c:ext xmlns:c16="http://schemas.microsoft.com/office/drawing/2014/chart" uri="{C3380CC4-5D6E-409C-BE32-E72D297353CC}">
              <c16:uniqueId val="{00000002-527A-4FF1-8D7C-3FC2F05E1E06}"/>
            </c:ext>
          </c:extLst>
        </c:ser>
        <c:ser>
          <c:idx val="2"/>
          <c:order val="3"/>
          <c:tx>
            <c:strRef>
              <c:f>Feuil2!$A$6</c:f>
              <c:strCache>
                <c:ptCount val="1"/>
                <c:pt idx="0">
                  <c:v>Professions intermédiaires</c:v>
                </c:pt>
              </c:strCache>
            </c:strRef>
          </c:tx>
          <c:spPr>
            <a:solidFill>
              <a:schemeClr val="accent3"/>
            </a:solidFill>
            <a:ln>
              <a:noFill/>
            </a:ln>
            <a:effectLst/>
          </c:spPr>
          <c:invertIfNegative val="0"/>
          <c:dLbls>
            <c:numFmt formatCode="\+\ #,##0;\-\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Feuil2!$B$2:$E$2</c:f>
              <c:strCache>
                <c:ptCount val="4"/>
                <c:pt idx="0">
                  <c:v>De 2019 à 2021</c:v>
                </c:pt>
                <c:pt idx="1">
                  <c:v>De 2021 à 2023</c:v>
                </c:pt>
                <c:pt idx="3">
                  <c:v>De 2019 à 2023</c:v>
                </c:pt>
              </c:strCache>
            </c:strRef>
          </c:cat>
          <c:val>
            <c:numRef>
              <c:f>Feuil2!$B$6:$E$6</c:f>
              <c:numCache>
                <c:formatCode>_-* #\ ##0_-;\-* #\ ##0_-;_-* "-"??_-;_-@_-</c:formatCode>
                <c:ptCount val="4"/>
                <c:pt idx="0">
                  <c:v>8.6396055460346872</c:v>
                </c:pt>
                <c:pt idx="1">
                  <c:v>-4.5262043760174935</c:v>
                </c:pt>
                <c:pt idx="3">
                  <c:v>4.1134011700171937</c:v>
                </c:pt>
              </c:numCache>
            </c:numRef>
          </c:val>
          <c:extLst>
            <c:ext xmlns:c16="http://schemas.microsoft.com/office/drawing/2014/chart" uri="{C3380CC4-5D6E-409C-BE32-E72D297353CC}">
              <c16:uniqueId val="{00000003-527A-4FF1-8D7C-3FC2F05E1E06}"/>
            </c:ext>
          </c:extLst>
        </c:ser>
        <c:ser>
          <c:idx val="3"/>
          <c:order val="4"/>
          <c:tx>
            <c:strRef>
              <c:f>Feuil2!$A$7</c:f>
              <c:strCache>
                <c:ptCount val="1"/>
                <c:pt idx="0">
                  <c:v>Cadres</c:v>
                </c:pt>
              </c:strCache>
            </c:strRef>
          </c:tx>
          <c:spPr>
            <a:solidFill>
              <a:schemeClr val="accent3">
                <a:lumMod val="50000"/>
              </a:schemeClr>
            </a:solidFill>
            <a:ln>
              <a:noFill/>
            </a:ln>
            <a:effectLst/>
          </c:spPr>
          <c:invertIfNegative val="0"/>
          <c:dLbls>
            <c:numFmt formatCode="\+\ #,##0;\-\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Feuil2!$B$2:$E$2</c:f>
              <c:strCache>
                <c:ptCount val="4"/>
                <c:pt idx="0">
                  <c:v>De 2019 à 2021</c:v>
                </c:pt>
                <c:pt idx="1">
                  <c:v>De 2021 à 2023</c:v>
                </c:pt>
                <c:pt idx="3">
                  <c:v>De 2019 à 2023</c:v>
                </c:pt>
              </c:strCache>
            </c:strRef>
          </c:cat>
          <c:val>
            <c:numRef>
              <c:f>Feuil2!$B$7:$E$7</c:f>
              <c:numCache>
                <c:formatCode>_-* #\ ##0_-;\-* #\ ##0_-;_-* "-"??_-;_-@_-</c:formatCode>
                <c:ptCount val="4"/>
                <c:pt idx="0">
                  <c:v>8.4548039902026471</c:v>
                </c:pt>
                <c:pt idx="1">
                  <c:v>2.1065632405770569</c:v>
                </c:pt>
                <c:pt idx="3">
                  <c:v>10.561367230779705</c:v>
                </c:pt>
              </c:numCache>
            </c:numRef>
          </c:val>
          <c:extLst>
            <c:ext xmlns:c16="http://schemas.microsoft.com/office/drawing/2014/chart" uri="{C3380CC4-5D6E-409C-BE32-E72D297353CC}">
              <c16:uniqueId val="{00000004-527A-4FF1-8D7C-3FC2F05E1E06}"/>
            </c:ext>
          </c:extLst>
        </c:ser>
        <c:dLbls>
          <c:showLegendKey val="0"/>
          <c:showVal val="0"/>
          <c:showCatName val="0"/>
          <c:showSerName val="0"/>
          <c:showPercent val="0"/>
          <c:showBubbleSize val="0"/>
        </c:dLbls>
        <c:gapWidth val="50"/>
        <c:axId val="518739504"/>
        <c:axId val="518734912"/>
      </c:barChart>
      <c:catAx>
        <c:axId val="5187395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crossAx val="518734912"/>
        <c:crosses val="autoZero"/>
        <c:auto val="1"/>
        <c:lblAlgn val="ctr"/>
        <c:lblOffset val="100"/>
        <c:noMultiLvlLbl val="0"/>
      </c:catAx>
      <c:valAx>
        <c:axId val="518734912"/>
        <c:scaling>
          <c:orientation val="minMax"/>
        </c:scaling>
        <c:delete val="0"/>
        <c:axPos val="l"/>
        <c:majorGridlines>
          <c:spPr>
            <a:ln w="9525" cap="flat" cmpd="sng" algn="ctr">
              <a:solidFill>
                <a:schemeClr val="bg2">
                  <a:lumMod val="75000"/>
                </a:schemeClr>
              </a:solidFill>
              <a:round/>
            </a:ln>
            <a:effectLst/>
          </c:spPr>
        </c:majorGridlines>
        <c:numFmt formatCode="\+\ #,##0;\-\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518739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'graphique 3'!$A$5</c:f>
              <c:strCache>
                <c:ptCount val="1"/>
                <c:pt idx="0">
                  <c:v>Un jour par semaine ou moins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3'!$B$5:$E$5</c:f>
              <c:numCache>
                <c:formatCode>0</c:formatCode>
                <c:ptCount val="4"/>
                <c:pt idx="0">
                  <c:v>10.71</c:v>
                </c:pt>
                <c:pt idx="1">
                  <c:v>12.71</c:v>
                </c:pt>
                <c:pt idx="2">
                  <c:v>20.97</c:v>
                </c:pt>
                <c:pt idx="3">
                  <c:v>25.54</c:v>
                </c:pt>
              </c:numCache>
            </c:numRef>
          </c:val>
          <c:extLst>
            <c:ext xmlns:c16="http://schemas.microsoft.com/office/drawing/2014/chart" uri="{C3380CC4-5D6E-409C-BE32-E72D297353CC}">
              <c16:uniqueId val="{00000000-741F-44D4-AF9D-F5917FF49615}"/>
            </c:ext>
          </c:extLst>
        </c:ser>
        <c:ser>
          <c:idx val="1"/>
          <c:order val="1"/>
          <c:tx>
            <c:strRef>
              <c:f>'graphique 3'!$A$6</c:f>
              <c:strCache>
                <c:ptCount val="1"/>
                <c:pt idx="0">
                  <c:v>Deux jours par semaine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3'!$B$6:$E$6</c:f>
              <c:numCache>
                <c:formatCode>0</c:formatCode>
                <c:ptCount val="4"/>
                <c:pt idx="0">
                  <c:v>12.42</c:v>
                </c:pt>
                <c:pt idx="1">
                  <c:v>9.84</c:v>
                </c:pt>
                <c:pt idx="2">
                  <c:v>33.119999999999997</c:v>
                </c:pt>
                <c:pt idx="3">
                  <c:v>29.45</c:v>
                </c:pt>
              </c:numCache>
            </c:numRef>
          </c:val>
          <c:extLst>
            <c:ext xmlns:c16="http://schemas.microsoft.com/office/drawing/2014/chart" uri="{C3380CC4-5D6E-409C-BE32-E72D297353CC}">
              <c16:uniqueId val="{00000001-741F-44D4-AF9D-F5917FF49615}"/>
            </c:ext>
          </c:extLst>
        </c:ser>
        <c:ser>
          <c:idx val="2"/>
          <c:order val="2"/>
          <c:tx>
            <c:strRef>
              <c:f>'graphique 3'!$A$7</c:f>
              <c:strCache>
                <c:ptCount val="1"/>
                <c:pt idx="0">
                  <c:v>Trois ou quatre jours par semaine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3'!$B$7:$E$7</c:f>
              <c:numCache>
                <c:formatCode>0</c:formatCode>
                <c:ptCount val="4"/>
                <c:pt idx="0">
                  <c:v>8.89</c:v>
                </c:pt>
                <c:pt idx="1">
                  <c:v>8.5299999999999994</c:v>
                </c:pt>
                <c:pt idx="2">
                  <c:v>25.77</c:v>
                </c:pt>
                <c:pt idx="3">
                  <c:v>29.24</c:v>
                </c:pt>
              </c:numCache>
            </c:numRef>
          </c:val>
          <c:extLst>
            <c:ext xmlns:c16="http://schemas.microsoft.com/office/drawing/2014/chart" uri="{C3380CC4-5D6E-409C-BE32-E72D297353CC}">
              <c16:uniqueId val="{00000002-741F-44D4-AF9D-F5917FF49615}"/>
            </c:ext>
          </c:extLst>
        </c:ser>
        <c:ser>
          <c:idx val="3"/>
          <c:order val="3"/>
          <c:tx>
            <c:strRef>
              <c:f>'graphique 3'!$A$8</c:f>
              <c:strCache>
                <c:ptCount val="1"/>
                <c:pt idx="0">
                  <c:v>Cinq jours par semaine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3'!$B$8:$E$8</c:f>
              <c:numCache>
                <c:formatCode>0</c:formatCode>
                <c:ptCount val="4"/>
                <c:pt idx="0">
                  <c:v>3.26</c:v>
                </c:pt>
                <c:pt idx="1">
                  <c:v>2.4900000000000002</c:v>
                </c:pt>
                <c:pt idx="2">
                  <c:v>9.2100000000000009</c:v>
                </c:pt>
                <c:pt idx="3">
                  <c:v>7.84</c:v>
                </c:pt>
              </c:numCache>
            </c:numRef>
          </c:val>
          <c:extLst>
            <c:ext xmlns:c16="http://schemas.microsoft.com/office/drawing/2014/chart" uri="{C3380CC4-5D6E-409C-BE32-E72D297353CC}">
              <c16:uniqueId val="{00000003-741F-44D4-AF9D-F5917FF49615}"/>
            </c:ext>
          </c:extLst>
        </c:ser>
        <c:ser>
          <c:idx val="4"/>
          <c:order val="4"/>
          <c:tx>
            <c:strRef>
              <c:f>'graphique 3'!$A$9</c:f>
              <c:strCache>
                <c:ptCount val="1"/>
                <c:pt idx="0">
                  <c:v>Jamais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3'!$B$9:$E$9</c:f>
              <c:numCache>
                <c:formatCode>0</c:formatCode>
                <c:ptCount val="4"/>
                <c:pt idx="0">
                  <c:v>7.49</c:v>
                </c:pt>
                <c:pt idx="1">
                  <c:v>5.98</c:v>
                </c:pt>
                <c:pt idx="2">
                  <c:v>8.17</c:v>
                </c:pt>
                <c:pt idx="3">
                  <c:v>5.95</c:v>
                </c:pt>
              </c:numCache>
            </c:numRef>
          </c:val>
          <c:extLst>
            <c:ext xmlns:c16="http://schemas.microsoft.com/office/drawing/2014/chart" uri="{C3380CC4-5D6E-409C-BE32-E72D297353CC}">
              <c16:uniqueId val="{00000004-741F-44D4-AF9D-F5917FF49615}"/>
            </c:ext>
          </c:extLst>
        </c:ser>
        <c:ser>
          <c:idx val="5"/>
          <c:order val="5"/>
          <c:tx>
            <c:strRef>
              <c:f>'graphique 3'!$A$10</c:f>
              <c:strCache>
                <c:ptCount val="1"/>
                <c:pt idx="0">
                  <c:v>Poste non télétravaillable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'graphique 3'!$B$3:$E$4</c:f>
              <c:multiLvlStrCache>
                <c:ptCount val="4"/>
                <c:lvl>
                  <c:pt idx="0">
                    <c:v>2021</c:v>
                  </c:pt>
                  <c:pt idx="1">
                    <c:v>2023</c:v>
                  </c:pt>
                  <c:pt idx="2">
                    <c:v>2021</c:v>
                  </c:pt>
                  <c:pt idx="3">
                    <c:v>2023</c:v>
                  </c:pt>
                </c:lvl>
                <c:lvl>
                  <c:pt idx="0">
                    <c:v>Ensemble</c:v>
                  </c:pt>
                  <c:pt idx="2">
                    <c:v>Télétravailleurs</c:v>
                  </c:pt>
                </c:lvl>
              </c:multiLvlStrCache>
            </c:multiLvlStrRef>
          </c:cat>
          <c:val>
            <c:numRef>
              <c:f>'graphique 3'!$B$10:$E$10</c:f>
              <c:numCache>
                <c:formatCode>0</c:formatCode>
                <c:ptCount val="4"/>
                <c:pt idx="0">
                  <c:v>57.23</c:v>
                </c:pt>
                <c:pt idx="1">
                  <c:v>60.45</c:v>
                </c:pt>
                <c:pt idx="2">
                  <c:v>2.76</c:v>
                </c:pt>
                <c:pt idx="3">
                  <c:v>1.99</c:v>
                </c:pt>
              </c:numCache>
            </c:numRef>
          </c:val>
          <c:extLst>
            <c:ext xmlns:c16="http://schemas.microsoft.com/office/drawing/2014/chart" uri="{C3380CC4-5D6E-409C-BE32-E72D297353CC}">
              <c16:uniqueId val="{00000005-741F-44D4-AF9D-F5917FF49615}"/>
            </c:ext>
          </c:extLst>
        </c:ser>
        <c:dLbls>
          <c:dLblPos val="ctr"/>
          <c:showLegendKey val="0"/>
          <c:showVal val="1"/>
          <c:showCatName val="0"/>
          <c:showSerName val="0"/>
          <c:showPercent val="0"/>
          <c:showBubbleSize val="0"/>
        </c:dLbls>
        <c:gapWidth val="150"/>
        <c:overlap val="100"/>
        <c:axId val="507302032"/>
        <c:axId val="507299080"/>
      </c:barChart>
      <c:catAx>
        <c:axId val="50730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507299080"/>
        <c:crosses val="autoZero"/>
        <c:auto val="1"/>
        <c:lblAlgn val="ctr"/>
        <c:lblOffset val="100"/>
        <c:noMultiLvlLbl val="0"/>
      </c:catAx>
      <c:valAx>
        <c:axId val="507299080"/>
        <c:scaling>
          <c:orientation val="minMax"/>
          <c:max val="100"/>
        </c:scaling>
        <c:delete val="1"/>
        <c:axPos val="l"/>
        <c:numFmt formatCode="0" sourceLinked="1"/>
        <c:majorTickMark val="none"/>
        <c:minorTickMark val="none"/>
        <c:tickLblPos val="nextTo"/>
        <c:crossAx val="507302032"/>
        <c:crosses val="autoZero"/>
        <c:crossBetween val="between"/>
      </c:valAx>
      <c:spPr>
        <a:noFill/>
        <a:ln>
          <a:noFill/>
        </a:ln>
        <a:effectLst/>
      </c:spPr>
    </c:plotArea>
    <c:legend>
      <c:legendPos val="r"/>
      <c:layout>
        <c:manualLayout>
          <c:xMode val="edge"/>
          <c:yMode val="edge"/>
          <c:x val="0.67011469911963462"/>
          <c:y val="1.3306357538641006E-2"/>
          <c:w val="0.31321875080154143"/>
          <c:h val="0.86101622074004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607267612778E-2"/>
          <c:y val="2.6718896567627028E-2"/>
          <c:w val="0.78878787878787882"/>
          <c:h val="0.88016885739436235"/>
        </c:manualLayout>
      </c:layout>
      <c:barChart>
        <c:barDir val="col"/>
        <c:grouping val="stacked"/>
        <c:varyColors val="0"/>
        <c:ser>
          <c:idx val="0"/>
          <c:order val="0"/>
          <c:tx>
            <c:strRef>
              <c:f>Feuil1!$C$4</c:f>
              <c:strCache>
                <c:ptCount val="1"/>
                <c:pt idx="0">
                  <c:v>... moins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Feuil1!$B$5:$B$9</c:f>
              <c:strCache>
                <c:ptCount val="2"/>
                <c:pt idx="0">
                  <c:v>2021</c:v>
                </c:pt>
                <c:pt idx="1">
                  <c:v>2023</c:v>
                </c:pt>
              </c:strCache>
            </c:strRef>
          </c:cat>
          <c:val>
            <c:numRef>
              <c:f>Feuil1!$C$5:$C$9</c:f>
              <c:numCache>
                <c:formatCode>0</c:formatCode>
                <c:ptCount val="2"/>
                <c:pt idx="0">
                  <c:v>51.839999999999996</c:v>
                </c:pt>
                <c:pt idx="1">
                  <c:v>12.31</c:v>
                </c:pt>
              </c:numCache>
            </c:numRef>
          </c:val>
          <c:extLst>
            <c:ext xmlns:c16="http://schemas.microsoft.com/office/drawing/2014/chart" uri="{C3380CC4-5D6E-409C-BE32-E72D297353CC}">
              <c16:uniqueId val="{00000000-8C29-44F2-864C-A96274F51822}"/>
            </c:ext>
          </c:extLst>
        </c:ser>
        <c:ser>
          <c:idx val="1"/>
          <c:order val="1"/>
          <c:tx>
            <c:strRef>
              <c:f>Feuil1!$D$4</c:f>
              <c:strCache>
                <c:ptCount val="1"/>
                <c:pt idx="0">
                  <c:v>… autant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Feuil1!$B$5:$B$9</c:f>
              <c:strCache>
                <c:ptCount val="2"/>
                <c:pt idx="0">
                  <c:v>2021</c:v>
                </c:pt>
                <c:pt idx="1">
                  <c:v>2023</c:v>
                </c:pt>
              </c:strCache>
            </c:strRef>
          </c:cat>
          <c:val>
            <c:numRef>
              <c:f>Feuil1!$D$5:$D$9</c:f>
              <c:numCache>
                <c:formatCode>0</c:formatCode>
                <c:ptCount val="2"/>
                <c:pt idx="0">
                  <c:v>34.18</c:v>
                </c:pt>
                <c:pt idx="1">
                  <c:v>43.83</c:v>
                </c:pt>
              </c:numCache>
            </c:numRef>
          </c:val>
          <c:extLst>
            <c:ext xmlns:c16="http://schemas.microsoft.com/office/drawing/2014/chart" uri="{C3380CC4-5D6E-409C-BE32-E72D297353CC}">
              <c16:uniqueId val="{00000001-8C29-44F2-864C-A96274F51822}"/>
            </c:ext>
          </c:extLst>
        </c:ser>
        <c:ser>
          <c:idx val="2"/>
          <c:order val="2"/>
          <c:tx>
            <c:strRef>
              <c:f>Feuil1!$E$4</c:f>
              <c:strCache>
                <c:ptCount val="1"/>
                <c:pt idx="0">
                  <c:v>... plus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Feuil1!$B$5:$B$9</c:f>
              <c:strCache>
                <c:ptCount val="2"/>
                <c:pt idx="0">
                  <c:v>2021</c:v>
                </c:pt>
                <c:pt idx="1">
                  <c:v>2023</c:v>
                </c:pt>
              </c:strCache>
            </c:strRef>
          </c:cat>
          <c:val>
            <c:numRef>
              <c:f>Feuil1!$E$5:$E$9</c:f>
              <c:numCache>
                <c:formatCode>0</c:formatCode>
                <c:ptCount val="2"/>
                <c:pt idx="0">
                  <c:v>13.98</c:v>
                </c:pt>
                <c:pt idx="1">
                  <c:v>43.86</c:v>
                </c:pt>
              </c:numCache>
            </c:numRef>
          </c:val>
          <c:extLst>
            <c:ext xmlns:c16="http://schemas.microsoft.com/office/drawing/2014/chart" uri="{C3380CC4-5D6E-409C-BE32-E72D297353CC}">
              <c16:uniqueId val="{00000002-8C29-44F2-864C-A96274F51822}"/>
            </c:ext>
          </c:extLst>
        </c:ser>
        <c:dLbls>
          <c:showLegendKey val="0"/>
          <c:showVal val="0"/>
          <c:showCatName val="0"/>
          <c:showSerName val="0"/>
          <c:showPercent val="0"/>
          <c:showBubbleSize val="0"/>
        </c:dLbls>
        <c:gapWidth val="150"/>
        <c:overlap val="100"/>
        <c:axId val="545293920"/>
        <c:axId val="545294248"/>
      </c:barChart>
      <c:catAx>
        <c:axId val="5452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545294248"/>
        <c:crosses val="autoZero"/>
        <c:auto val="1"/>
        <c:lblAlgn val="ctr"/>
        <c:lblOffset val="100"/>
        <c:noMultiLvlLbl val="0"/>
      </c:catAx>
      <c:valAx>
        <c:axId val="545294248"/>
        <c:scaling>
          <c:orientation val="minMax"/>
          <c:max val="100"/>
        </c:scaling>
        <c:delete val="1"/>
        <c:axPos val="l"/>
        <c:numFmt formatCode="General" sourceLinked="0"/>
        <c:majorTickMark val="none"/>
        <c:minorTickMark val="none"/>
        <c:tickLblPos val="nextTo"/>
        <c:crossAx val="545293920"/>
        <c:crosses val="autoZero"/>
        <c:crossBetween val="between"/>
      </c:valAx>
      <c:spPr>
        <a:noFill/>
        <a:ln>
          <a:noFill/>
        </a:ln>
        <a:effectLst/>
      </c:spPr>
    </c:plotArea>
    <c:legend>
      <c:legendPos val="r"/>
      <c:layout>
        <c:manualLayout>
          <c:xMode val="edge"/>
          <c:yMode val="edge"/>
          <c:x val="0.85187313446379787"/>
          <c:y val="0.27033735971020612"/>
          <c:w val="0.14812686553620208"/>
          <c:h val="0.3199938353255113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ysClr val="windowText" lastClr="000000"/>
          </a:solidFill>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'graphique 2'!$C$2</c:f>
              <c:strCache>
                <c:ptCount val="1"/>
                <c:pt idx="0">
                  <c:v>Non-télétravailleurs sur poste télétravaillable</c:v>
                </c:pt>
              </c:strCache>
            </c:strRef>
          </c:tx>
          <c:spPr>
            <a:solidFill>
              <a:schemeClr val="accent4"/>
            </a:solidFill>
            <a:ln>
              <a:noFill/>
            </a:ln>
            <a:effectLst/>
          </c:spPr>
          <c:invertIfNegative val="0"/>
          <c:cat>
            <c:strRef>
              <c:f>'graphique 2'!$B$3:$B$11</c:f>
              <c:strCache>
                <c:ptCount val="9"/>
                <c:pt idx="0">
                  <c:v>Exigences émotionnelles</c:v>
                </c:pt>
                <c:pt idx="1">
                  <c:v>Intensité du travail</c:v>
                </c:pt>
                <c:pt idx="2">
                  <c:v>Manque de reconnaissance</c:v>
                </c:pt>
                <c:pt idx="3">
                  <c:v>Insécurité professionnelle</c:v>
                </c:pt>
                <c:pt idx="4">
                  <c:v>Manque d'autonomie</c:v>
                </c:pt>
                <c:pt idx="5">
                  <c:v>Conflits de valeur</c:v>
                </c:pt>
                <c:pt idx="6">
                  <c:v>Contraintes horaires</c:v>
                </c:pt>
                <c:pt idx="7">
                  <c:v>Contraintes physiques</c:v>
                </c:pt>
                <c:pt idx="8">
                  <c:v>Soutien social dégradé</c:v>
                </c:pt>
              </c:strCache>
            </c:strRef>
          </c:cat>
          <c:val>
            <c:numRef>
              <c:f>'graphique 2'!$C$3:$C$11</c:f>
              <c:numCache>
                <c:formatCode>0</c:formatCode>
                <c:ptCount val="9"/>
                <c:pt idx="0">
                  <c:v>4.7318841999999997</c:v>
                </c:pt>
                <c:pt idx="1">
                  <c:v>4.7031625999999997</c:v>
                </c:pt>
                <c:pt idx="2">
                  <c:v>4.1024555999999999</c:v>
                </c:pt>
                <c:pt idx="3">
                  <c:v>3.6647761000000001</c:v>
                </c:pt>
                <c:pt idx="4">
                  <c:v>3.1780309999999998</c:v>
                </c:pt>
                <c:pt idx="5">
                  <c:v>2.7094627999999998</c:v>
                </c:pt>
                <c:pt idx="6">
                  <c:v>2.3619178000000001</c:v>
                </c:pt>
                <c:pt idx="7">
                  <c:v>2.2064932000000002</c:v>
                </c:pt>
                <c:pt idx="8">
                  <c:v>1.9504988999999999</c:v>
                </c:pt>
              </c:numCache>
            </c:numRef>
          </c:val>
          <c:extLst>
            <c:ext xmlns:c16="http://schemas.microsoft.com/office/drawing/2014/chart" uri="{C3380CC4-5D6E-409C-BE32-E72D297353CC}">
              <c16:uniqueId val="{00000000-8346-4465-8D38-052B1FD90AA0}"/>
            </c:ext>
          </c:extLst>
        </c:ser>
        <c:ser>
          <c:idx val="2"/>
          <c:order val="1"/>
          <c:tx>
            <c:strRef>
              <c:f>'graphique 2'!$D$2</c:f>
              <c:strCache>
                <c:ptCount val="1"/>
                <c:pt idx="0">
                  <c:v>Télétravailleurs (1 jour ou moins par semaine)</c:v>
                </c:pt>
              </c:strCache>
            </c:strRef>
          </c:tx>
          <c:spPr>
            <a:solidFill>
              <a:schemeClr val="accent2"/>
            </a:solidFill>
            <a:ln>
              <a:noFill/>
            </a:ln>
            <a:effectLst/>
          </c:spPr>
          <c:invertIfNegative val="0"/>
          <c:cat>
            <c:strRef>
              <c:f>'graphique 2'!$B$3:$B$11</c:f>
              <c:strCache>
                <c:ptCount val="9"/>
                <c:pt idx="0">
                  <c:v>Exigences émotionnelles</c:v>
                </c:pt>
                <c:pt idx="1">
                  <c:v>Intensité du travail</c:v>
                </c:pt>
                <c:pt idx="2">
                  <c:v>Manque de reconnaissance</c:v>
                </c:pt>
                <c:pt idx="3">
                  <c:v>Insécurité professionnelle</c:v>
                </c:pt>
                <c:pt idx="4">
                  <c:v>Manque d'autonomie</c:v>
                </c:pt>
                <c:pt idx="5">
                  <c:v>Conflits de valeur</c:v>
                </c:pt>
                <c:pt idx="6">
                  <c:v>Contraintes horaires</c:v>
                </c:pt>
                <c:pt idx="7">
                  <c:v>Contraintes physiques</c:v>
                </c:pt>
                <c:pt idx="8">
                  <c:v>Soutien social dégradé</c:v>
                </c:pt>
              </c:strCache>
            </c:strRef>
          </c:cat>
          <c:val>
            <c:numRef>
              <c:f>'graphique 2'!$D$3:$D$11</c:f>
              <c:numCache>
                <c:formatCode>0</c:formatCode>
                <c:ptCount val="9"/>
                <c:pt idx="0">
                  <c:v>3.8940534000000002</c:v>
                </c:pt>
                <c:pt idx="1">
                  <c:v>4.9313615000000004</c:v>
                </c:pt>
                <c:pt idx="2">
                  <c:v>2.898882</c:v>
                </c:pt>
                <c:pt idx="3">
                  <c:v>3.0132791000000001</c:v>
                </c:pt>
                <c:pt idx="4">
                  <c:v>2.4301894000000002</c:v>
                </c:pt>
                <c:pt idx="5">
                  <c:v>2.2905595000000001</c:v>
                </c:pt>
                <c:pt idx="6">
                  <c:v>2.3307139000000001</c:v>
                </c:pt>
                <c:pt idx="7">
                  <c:v>1.1502337</c:v>
                </c:pt>
                <c:pt idx="8">
                  <c:v>1.6818392</c:v>
                </c:pt>
              </c:numCache>
            </c:numRef>
          </c:val>
          <c:extLst>
            <c:ext xmlns:c16="http://schemas.microsoft.com/office/drawing/2014/chart" uri="{C3380CC4-5D6E-409C-BE32-E72D297353CC}">
              <c16:uniqueId val="{00000001-8346-4465-8D38-052B1FD90AA0}"/>
            </c:ext>
          </c:extLst>
        </c:ser>
        <c:ser>
          <c:idx val="0"/>
          <c:order val="2"/>
          <c:tx>
            <c:strRef>
              <c:f>'graphique 2'!$E$2</c:f>
              <c:strCache>
                <c:ptCount val="1"/>
                <c:pt idx="0">
                  <c:v>Télétravailleurs (2 jours ou plus par semaine)</c:v>
                </c:pt>
              </c:strCache>
            </c:strRef>
          </c:tx>
          <c:spPr>
            <a:solidFill>
              <a:schemeClr val="accent1">
                <a:lumMod val="75000"/>
              </a:schemeClr>
            </a:solidFill>
            <a:ln>
              <a:noFill/>
            </a:ln>
            <a:effectLst/>
          </c:spPr>
          <c:invertIfNegative val="0"/>
          <c:cat>
            <c:strRef>
              <c:f>'graphique 2'!$B$3:$B$11</c:f>
              <c:strCache>
                <c:ptCount val="9"/>
                <c:pt idx="0">
                  <c:v>Exigences émotionnelles</c:v>
                </c:pt>
                <c:pt idx="1">
                  <c:v>Intensité du travail</c:v>
                </c:pt>
                <c:pt idx="2">
                  <c:v>Manque de reconnaissance</c:v>
                </c:pt>
                <c:pt idx="3">
                  <c:v>Insécurité professionnelle</c:v>
                </c:pt>
                <c:pt idx="4">
                  <c:v>Manque d'autonomie</c:v>
                </c:pt>
                <c:pt idx="5">
                  <c:v>Conflits de valeur</c:v>
                </c:pt>
                <c:pt idx="6">
                  <c:v>Contraintes horaires</c:v>
                </c:pt>
                <c:pt idx="7">
                  <c:v>Contraintes physiques</c:v>
                </c:pt>
                <c:pt idx="8">
                  <c:v>Soutien social dégradé</c:v>
                </c:pt>
              </c:strCache>
            </c:strRef>
          </c:cat>
          <c:val>
            <c:numRef>
              <c:f>'graphique 2'!$E$3:$E$11</c:f>
              <c:numCache>
                <c:formatCode>0</c:formatCode>
                <c:ptCount val="9"/>
                <c:pt idx="0">
                  <c:v>2.7215981999999999</c:v>
                </c:pt>
                <c:pt idx="1">
                  <c:v>4.5265955</c:v>
                </c:pt>
                <c:pt idx="2">
                  <c:v>2.4775469999999999</c:v>
                </c:pt>
                <c:pt idx="3">
                  <c:v>2.8967022</c:v>
                </c:pt>
                <c:pt idx="4">
                  <c:v>2.5806941999999999</c:v>
                </c:pt>
                <c:pt idx="5">
                  <c:v>2.3492867999999998</c:v>
                </c:pt>
                <c:pt idx="6">
                  <c:v>2.1671071</c:v>
                </c:pt>
                <c:pt idx="7">
                  <c:v>0.86219650000000003</c:v>
                </c:pt>
                <c:pt idx="8">
                  <c:v>1.646355</c:v>
                </c:pt>
              </c:numCache>
            </c:numRef>
          </c:val>
          <c:extLst>
            <c:ext xmlns:c16="http://schemas.microsoft.com/office/drawing/2014/chart" uri="{C3380CC4-5D6E-409C-BE32-E72D297353CC}">
              <c16:uniqueId val="{00000002-8346-4465-8D38-052B1FD90AA0}"/>
            </c:ext>
          </c:extLst>
        </c:ser>
        <c:dLbls>
          <c:showLegendKey val="0"/>
          <c:showVal val="0"/>
          <c:showCatName val="0"/>
          <c:showSerName val="0"/>
          <c:showPercent val="0"/>
          <c:showBubbleSize val="0"/>
        </c:dLbls>
        <c:gapWidth val="219"/>
        <c:overlap val="-27"/>
        <c:axId val="476416016"/>
        <c:axId val="476414376"/>
      </c:barChart>
      <c:catAx>
        <c:axId val="476416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476414376"/>
        <c:crosses val="autoZero"/>
        <c:auto val="1"/>
        <c:lblAlgn val="ctr"/>
        <c:lblOffset val="100"/>
        <c:noMultiLvlLbl val="0"/>
      </c:catAx>
      <c:valAx>
        <c:axId val="476414376"/>
        <c:scaling>
          <c:orientation val="minMax"/>
          <c:max val="5"/>
        </c:scaling>
        <c:delete val="1"/>
        <c:axPos val="l"/>
        <c:numFmt formatCode="0" sourceLinked="1"/>
        <c:majorTickMark val="none"/>
        <c:minorTickMark val="none"/>
        <c:tickLblPos val="nextTo"/>
        <c:crossAx val="476416016"/>
        <c:crosses val="autoZero"/>
        <c:crossBetween val="between"/>
        <c:majorUnit val="1"/>
      </c:valAx>
      <c:spPr>
        <a:noFill/>
        <a:ln>
          <a:noFill/>
        </a:ln>
        <a:effectLst/>
      </c:spPr>
    </c:plotArea>
    <c:legend>
      <c:legendPos val="b"/>
      <c:layout>
        <c:manualLayout>
          <c:xMode val="edge"/>
          <c:yMode val="edge"/>
          <c:x val="0.19284161426767987"/>
          <c:y val="0.86191323454202207"/>
          <c:w val="0.64548993603364802"/>
          <c:h val="0.1188420328195932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'tableau 3'!$F$31</c:f>
              <c:strCache>
                <c:ptCount val="1"/>
                <c:pt idx="0">
                  <c:v>Femmes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'tableau 3'!$C$32:$E$35</c:f>
              <c:multiLvlStrCache>
                <c:ptCount val="4"/>
                <c:lvl>
                  <c:pt idx="0">
                    <c:v>Non-télétravailleurs</c:v>
                  </c:pt>
                  <c:pt idx="1">
                    <c:v>Télétravailleurs</c:v>
                  </c:pt>
                  <c:pt idx="2">
                    <c:v>Non-télétravailleurs</c:v>
                  </c:pt>
                  <c:pt idx="3">
                    <c:v>Télétravailleurs</c:v>
                  </c:pt>
                </c:lvl>
                <c:lvl>
                  <c:pt idx="0">
                    <c:v>Effectuant plus de sept heures hebdomadaires de travail domestique selon la pratique du télétravail</c:v>
                  </c:pt>
                  <c:pt idx="2">
                    <c:v>Préoccupés par la gestion quotidienne du foyer pendant les horaires de travail</c:v>
                  </c:pt>
                </c:lvl>
              </c:multiLvlStrCache>
            </c:multiLvlStrRef>
          </c:cat>
          <c:val>
            <c:numRef>
              <c:f>'tableau 3'!$F$32:$F$35</c:f>
              <c:numCache>
                <c:formatCode>0</c:formatCode>
                <c:ptCount val="4"/>
                <c:pt idx="0">
                  <c:v>65.150000000000006</c:v>
                </c:pt>
                <c:pt idx="1">
                  <c:v>67.38</c:v>
                </c:pt>
                <c:pt idx="2" formatCode="General">
                  <c:v>50</c:v>
                </c:pt>
                <c:pt idx="3" formatCode="General">
                  <c:v>54</c:v>
                </c:pt>
              </c:numCache>
            </c:numRef>
          </c:val>
          <c:extLst>
            <c:ext xmlns:c16="http://schemas.microsoft.com/office/drawing/2014/chart" uri="{C3380CC4-5D6E-409C-BE32-E72D297353CC}">
              <c16:uniqueId val="{00000000-A923-42AC-808F-1FFB3901786F}"/>
            </c:ext>
          </c:extLst>
        </c:ser>
        <c:ser>
          <c:idx val="2"/>
          <c:order val="2"/>
          <c:tx>
            <c:strRef>
              <c:f>'tableau 3'!$H$31</c:f>
              <c:strCache>
                <c:ptCount val="1"/>
                <c:pt idx="0">
                  <c:v>Hommes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'tableau 3'!$C$32:$E$35</c:f>
              <c:multiLvlStrCache>
                <c:ptCount val="4"/>
                <c:lvl>
                  <c:pt idx="0">
                    <c:v>Non-télétravailleurs</c:v>
                  </c:pt>
                  <c:pt idx="1">
                    <c:v>Télétravailleurs</c:v>
                  </c:pt>
                  <c:pt idx="2">
                    <c:v>Non-télétravailleurs</c:v>
                  </c:pt>
                  <c:pt idx="3">
                    <c:v>Télétravailleurs</c:v>
                  </c:pt>
                </c:lvl>
                <c:lvl>
                  <c:pt idx="0">
                    <c:v>Effectuant plus de sept heures hebdomadaires de travail domestique selon la pratique du télétravail</c:v>
                  </c:pt>
                  <c:pt idx="2">
                    <c:v>Préoccupés par la gestion quotidienne du foyer pendant les horaires de travail</c:v>
                  </c:pt>
                </c:lvl>
              </c:multiLvlStrCache>
            </c:multiLvlStrRef>
          </c:cat>
          <c:val>
            <c:numRef>
              <c:f>'tableau 3'!$H$32:$H$35</c:f>
              <c:numCache>
                <c:formatCode>0</c:formatCode>
                <c:ptCount val="4"/>
                <c:pt idx="0">
                  <c:v>43.81</c:v>
                </c:pt>
                <c:pt idx="1">
                  <c:v>55.95</c:v>
                </c:pt>
                <c:pt idx="2" formatCode="General">
                  <c:v>45</c:v>
                </c:pt>
                <c:pt idx="3" formatCode="General">
                  <c:v>34</c:v>
                </c:pt>
              </c:numCache>
            </c:numRef>
          </c:val>
          <c:extLst>
            <c:ext xmlns:c16="http://schemas.microsoft.com/office/drawing/2014/chart" uri="{C3380CC4-5D6E-409C-BE32-E72D297353CC}">
              <c16:uniqueId val="{00000001-A923-42AC-808F-1FFB3901786F}"/>
            </c:ext>
          </c:extLst>
        </c:ser>
        <c:dLbls>
          <c:showLegendKey val="0"/>
          <c:showVal val="0"/>
          <c:showCatName val="0"/>
          <c:showSerName val="0"/>
          <c:showPercent val="0"/>
          <c:showBubbleSize val="0"/>
        </c:dLbls>
        <c:gapWidth val="219"/>
        <c:overlap val="-27"/>
        <c:axId val="456220320"/>
        <c:axId val="456220648"/>
        <c:extLst>
          <c:ext xmlns:c15="http://schemas.microsoft.com/office/drawing/2012/chart" uri="{02D57815-91ED-43cb-92C2-25804820EDAC}">
            <c15:filteredBarSeries>
              <c15:ser>
                <c:idx val="1"/>
                <c:order val="1"/>
                <c:tx>
                  <c:strRef>
                    <c:extLst>
                      <c:ext uri="{02D57815-91ED-43cb-92C2-25804820EDAC}">
                        <c15:formulaRef>
                          <c15:sqref>'tableau 3'!$G$31</c15:sqref>
                        </c15:formulaRef>
                      </c:ext>
                    </c:extLst>
                    <c:strCache>
                      <c:ptCount val="1"/>
                    </c:strCache>
                  </c:strRef>
                </c:tx>
                <c:spPr>
                  <a:solidFill>
                    <a:schemeClr val="accent1">
                      <a:lumMod val="20000"/>
                      <a:lumOff val="80000"/>
                    </a:schemeClr>
                  </a:solidFill>
                  <a:ln>
                    <a:noFill/>
                  </a:ln>
                  <a:effectLst/>
                </c:spPr>
                <c:invertIfNegative val="0"/>
                <c:cat>
                  <c:multiLvlStrRef>
                    <c:extLst>
                      <c:ext uri="{02D57815-91ED-43cb-92C2-25804820EDAC}">
                        <c15:formulaRef>
                          <c15:sqref>'tableau 3'!$C$32:$E$35</c15:sqref>
                        </c15:formulaRef>
                      </c:ext>
                    </c:extLst>
                    <c:multiLvlStrCache>
                      <c:ptCount val="4"/>
                      <c:lvl>
                        <c:pt idx="0">
                          <c:v>Non-télétravailleurs</c:v>
                        </c:pt>
                        <c:pt idx="1">
                          <c:v>Télétravailleurs</c:v>
                        </c:pt>
                        <c:pt idx="2">
                          <c:v>Non-télétravailleurs</c:v>
                        </c:pt>
                        <c:pt idx="3">
                          <c:v>Télétravailleurs</c:v>
                        </c:pt>
                      </c:lvl>
                      <c:lvl>
                        <c:pt idx="0">
                          <c:v>Effectuant plus de sept heures hebdomadaires de travail domestique selon la pratique du télétravail</c:v>
                        </c:pt>
                        <c:pt idx="2">
                          <c:v>Préoccupés par la gestion quotidienne du foyer pendant les horaires de travail</c:v>
                        </c:pt>
                      </c:lvl>
                    </c:multiLvlStrCache>
                  </c:multiLvlStrRef>
                </c:cat>
                <c:val>
                  <c:numRef>
                    <c:extLst>
                      <c:ext uri="{02D57815-91ED-43cb-92C2-25804820EDAC}">
                        <c15:formulaRef>
                          <c15:sqref>'tableau 3'!$G$32:$G$35</c15:sqref>
                        </c15:formulaRef>
                      </c:ext>
                    </c:extLst>
                    <c:numCache>
                      <c:formatCode>General</c:formatCode>
                      <c:ptCount val="4"/>
                    </c:numCache>
                  </c:numRef>
                </c:val>
                <c:extLst>
                  <c:ext xmlns:c16="http://schemas.microsoft.com/office/drawing/2014/chart" uri="{C3380CC4-5D6E-409C-BE32-E72D297353CC}">
                    <c16:uniqueId val="{00000002-A923-42AC-808F-1FFB3901786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'tableau 3'!$I$31</c15:sqref>
                        </c15:formulaRef>
                      </c:ext>
                    </c:extLst>
                    <c:strCache>
                      <c:ptCount val="1"/>
                    </c:strCache>
                  </c:strRef>
                </c:tx>
                <c:spPr>
                  <a:solidFill>
                    <a:schemeClr val="accent3">
                      <a:lumMod val="40000"/>
                      <a:lumOff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'tableau 3'!$C$32:$E$35</c15:sqref>
                        </c15:formulaRef>
                      </c:ext>
                    </c:extLst>
                    <c:multiLvlStrCache>
                      <c:ptCount val="4"/>
                      <c:lvl>
                        <c:pt idx="0">
                          <c:v>Non-télétravailleurs</c:v>
                        </c:pt>
                        <c:pt idx="1">
                          <c:v>Télétravailleurs</c:v>
                        </c:pt>
                        <c:pt idx="2">
                          <c:v>Non-télétravailleurs</c:v>
                        </c:pt>
                        <c:pt idx="3">
                          <c:v>Télétravailleurs</c:v>
                        </c:pt>
                      </c:lvl>
                      <c:lvl>
                        <c:pt idx="0">
                          <c:v>Effectuant plus de sept heures hebdomadaires de travail domestique selon la pratique du télétravail</c:v>
                        </c:pt>
                        <c:pt idx="2">
                          <c:v>Préoccupés par la gestion quotidienne du foyer pendant les horaires de travail</c:v>
                        </c:pt>
                      </c:lvl>
                    </c:multiLvlStrCache>
                  </c:multiLvlStrRef>
                </c:cat>
                <c:val>
                  <c:numRef>
                    <c:extLst xmlns:c15="http://schemas.microsoft.com/office/drawing/2012/chart">
                      <c:ext xmlns:c15="http://schemas.microsoft.com/office/drawing/2012/chart" uri="{02D57815-91ED-43cb-92C2-25804820EDAC}">
                        <c15:formulaRef>
                          <c15:sqref>'tableau 3'!$I$32:$I$35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3-A923-42AC-808F-1FFB3901786F}"/>
                  </c:ext>
                </c:extLst>
              </c15:ser>
            </c15:filteredBarSeries>
          </c:ext>
        </c:extLst>
      </c:barChart>
      <c:catAx>
        <c:axId val="45622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56220648"/>
        <c:crosses val="autoZero"/>
        <c:auto val="1"/>
        <c:lblAlgn val="ctr"/>
        <c:lblOffset val="100"/>
        <c:noMultiLvlLbl val="0"/>
      </c:catAx>
      <c:valAx>
        <c:axId val="456220648"/>
        <c:scaling>
          <c:orientation val="minMax"/>
        </c:scaling>
        <c:delete val="1"/>
        <c:axPos val="l"/>
        <c:numFmt formatCode="0" sourceLinked="1"/>
        <c:majorTickMark val="none"/>
        <c:minorTickMark val="none"/>
        <c:tickLblPos val="nextTo"/>
        <c:crossAx val="456220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'tableau 5'!$B$20</c:f>
              <c:strCache>
                <c:ptCount val="1"/>
                <c:pt idx="0">
                  <c:v>État de santé altéré</c:v>
                </c:pt>
              </c:strCache>
            </c:strRef>
          </c:tx>
          <c:spPr>
            <a:solidFill>
              <a:schemeClr val="accent1"/>
            </a:solidFill>
            <a:ln>
              <a:noFill/>
            </a:ln>
            <a:effectLst/>
          </c:spPr>
          <c:invertIfNegative val="0"/>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1-CF94-4F0C-9FFA-3ADA5E3A19F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'tableau 5'!$C$19:$D$19</c:f>
              <c:strCache>
                <c:ptCount val="2"/>
                <c:pt idx="0">
                  <c:v>Non-télétravailleurs sur poste télétravaillable</c:v>
                </c:pt>
                <c:pt idx="1">
                  <c:v>Télétravailleurs</c:v>
                </c:pt>
              </c:strCache>
            </c:strRef>
          </c:cat>
          <c:val>
            <c:numRef>
              <c:f>'tableau 5'!$C$20:$D$20</c:f>
              <c:numCache>
                <c:formatCode>General</c:formatCode>
                <c:ptCount val="2"/>
                <c:pt idx="0">
                  <c:v>37</c:v>
                </c:pt>
                <c:pt idx="1">
                  <c:v>31</c:v>
                </c:pt>
              </c:numCache>
            </c:numRef>
          </c:val>
          <c:extLst>
            <c:ext xmlns:c16="http://schemas.microsoft.com/office/drawing/2014/chart" uri="{C3380CC4-5D6E-409C-BE32-E72D297353CC}">
              <c16:uniqueId val="{00000000-CF94-4F0C-9FFA-3ADA5E3A19FE}"/>
            </c:ext>
          </c:extLst>
        </c:ser>
        <c:dLbls>
          <c:dLblPos val="outEnd"/>
          <c:showLegendKey val="0"/>
          <c:showVal val="1"/>
          <c:showCatName val="0"/>
          <c:showSerName val="0"/>
          <c:showPercent val="0"/>
          <c:showBubbleSize val="0"/>
        </c:dLbls>
        <c:gapWidth val="219"/>
        <c:overlap val="-27"/>
        <c:axId val="452676224"/>
        <c:axId val="452681472"/>
      </c:barChart>
      <c:catAx>
        <c:axId val="45267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52681472"/>
        <c:crosses val="autoZero"/>
        <c:auto val="1"/>
        <c:lblAlgn val="ctr"/>
        <c:lblOffset val="100"/>
        <c:noMultiLvlLbl val="0"/>
      </c:catAx>
      <c:valAx>
        <c:axId val="452681472"/>
        <c:scaling>
          <c:orientation val="minMax"/>
          <c:min val="0"/>
        </c:scaling>
        <c:delete val="1"/>
        <c:axPos val="l"/>
        <c:numFmt formatCode="General" sourceLinked="1"/>
        <c:majorTickMark val="out"/>
        <c:minorTickMark val="none"/>
        <c:tickLblPos val="nextTo"/>
        <c:crossAx val="45267622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'tableau 5'!$F$20</c:f>
              <c:strCache>
                <c:ptCount val="1"/>
                <c:pt idx="0">
                  <c:v>Taux de présentéisme</c:v>
                </c:pt>
              </c:strCache>
            </c:strRef>
          </c:tx>
          <c:spPr>
            <a:solidFill>
              <a:schemeClr val="accent1"/>
            </a:solidFill>
            <a:ln>
              <a:noFill/>
            </a:ln>
            <a:effectLst/>
          </c:spPr>
          <c:invertIfNegative val="0"/>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1-38F2-4542-B9FD-3162AC948EC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'tableau 5'!$G$19:$H$19</c:f>
              <c:strCache>
                <c:ptCount val="2"/>
                <c:pt idx="0">
                  <c:v>Non-télétravailleurs sur poste télétravaillable</c:v>
                </c:pt>
                <c:pt idx="1">
                  <c:v>Télétravailleurs</c:v>
                </c:pt>
              </c:strCache>
            </c:strRef>
          </c:cat>
          <c:val>
            <c:numRef>
              <c:f>'tableau 5'!$G$20:$H$20</c:f>
              <c:numCache>
                <c:formatCode>_-* #\ ##0_-;\-* #\ ##0_-;_-* "-"??_-;_-@_-</c:formatCode>
                <c:ptCount val="2"/>
                <c:pt idx="0">
                  <c:v>45</c:v>
                </c:pt>
                <c:pt idx="1">
                  <c:v>53</c:v>
                </c:pt>
              </c:numCache>
            </c:numRef>
          </c:val>
          <c:extLst>
            <c:ext xmlns:c16="http://schemas.microsoft.com/office/drawing/2014/chart" uri="{C3380CC4-5D6E-409C-BE32-E72D297353CC}">
              <c16:uniqueId val="{00000000-38F2-4542-B9FD-3162AC948EC8}"/>
            </c:ext>
          </c:extLst>
        </c:ser>
        <c:dLbls>
          <c:dLblPos val="outEnd"/>
          <c:showLegendKey val="0"/>
          <c:showVal val="1"/>
          <c:showCatName val="0"/>
          <c:showSerName val="0"/>
          <c:showPercent val="0"/>
          <c:showBubbleSize val="0"/>
        </c:dLbls>
        <c:gapWidth val="219"/>
        <c:overlap val="-27"/>
        <c:axId val="452701480"/>
        <c:axId val="441220296"/>
      </c:barChart>
      <c:catAx>
        <c:axId val="45270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41220296"/>
        <c:crosses val="autoZero"/>
        <c:auto val="1"/>
        <c:lblAlgn val="ctr"/>
        <c:lblOffset val="100"/>
        <c:noMultiLvlLbl val="0"/>
      </c:catAx>
      <c:valAx>
        <c:axId val="441220296"/>
        <c:scaling>
          <c:orientation val="minMax"/>
          <c:min val="0"/>
        </c:scaling>
        <c:delete val="1"/>
        <c:axPos val="l"/>
        <c:numFmt formatCode="_-* #\ ##0_-;\-* #\ ##0_-;_-* &quot;-&quot;??_-;_-@_-" sourceLinked="1"/>
        <c:majorTickMark val="out"/>
        <c:minorTickMark val="none"/>
        <c:tickLblPos val="nextTo"/>
        <c:crossAx val="4527014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607267612778E-2"/>
          <c:y val="2.6718896567627028E-2"/>
          <c:w val="0.78878787878787882"/>
          <c:h val="0.6394545248334319"/>
        </c:manualLayout>
      </c:layout>
      <c:barChart>
        <c:barDir val="col"/>
        <c:grouping val="percentStacked"/>
        <c:varyColors val="0"/>
        <c:ser>
          <c:idx val="0"/>
          <c:order val="0"/>
          <c:tx>
            <c:strRef>
              <c:f>'graphique 4'!$C$4</c:f>
              <c:strCache>
                <c:ptCount val="1"/>
                <c:pt idx="0">
                  <c:v>... moins</c:v>
                </c:pt>
              </c:strCache>
            </c:strRef>
          </c:tx>
          <c:spPr>
            <a:solidFill>
              <a:schemeClr val="tx2">
                <a:lumMod val="75000"/>
              </a:schemeClr>
            </a:solidFill>
            <a:ln>
              <a:noFill/>
            </a:ln>
            <a:effectLst/>
          </c:spPr>
          <c:invertIfNegative val="0"/>
          <c:cat>
            <c:multiLvlStrRef>
              <c:f>'graphique 4'!$A$5:$B$12</c:f>
              <c:multiLvlStrCache>
                <c:ptCount val="8"/>
                <c:lvl>
                  <c:pt idx="0">
                    <c:v>Personnes
en
télétravail</c:v>
                  </c:pt>
                  <c:pt idx="1">
                    <c:v>dont
1 jour par semaine ou 
occasionnel</c:v>
                  </c:pt>
                  <c:pt idx="2">
                    <c:v>dont
2 jours par semaine</c:v>
                  </c:pt>
                  <c:pt idx="3">
                    <c:v>dont
3 jours par semaine
ou plus</c:v>
                  </c:pt>
                  <c:pt idx="4">
                    <c:v>Personnes
en
télétravail</c:v>
                  </c:pt>
                  <c:pt idx="5">
                    <c:v>dont
1 jour par semaine ou 
occasionnel</c:v>
                  </c:pt>
                  <c:pt idx="6">
                    <c:v>dont
2 jours par semaine</c:v>
                  </c:pt>
                  <c:pt idx="7">
                    <c:v>dont
3 jours par semaine
ou plus</c:v>
                  </c:pt>
                </c:lvl>
                <c:lvl>
                  <c:pt idx="0">
                    <c:v>2021</c:v>
                  </c:pt>
                  <c:pt idx="4">
                    <c:v>2023</c:v>
                  </c:pt>
                </c:lvl>
              </c:multiLvlStrCache>
            </c:multiLvlStrRef>
          </c:cat>
          <c:val>
            <c:numRef>
              <c:f>'graphique 4'!$C$5:$C$12</c:f>
              <c:numCache>
                <c:formatCode>0</c:formatCode>
                <c:ptCount val="8"/>
                <c:pt idx="0">
                  <c:v>51.839999999999996</c:v>
                </c:pt>
                <c:pt idx="1">
                  <c:v>27.91</c:v>
                </c:pt>
                <c:pt idx="2">
                  <c:v>31.56</c:v>
                </c:pt>
                <c:pt idx="3">
                  <c:v>66.959999999999994</c:v>
                </c:pt>
                <c:pt idx="4">
                  <c:v>12.31</c:v>
                </c:pt>
                <c:pt idx="5">
                  <c:v>15.66</c:v>
                </c:pt>
                <c:pt idx="6">
                  <c:v>4.97</c:v>
                </c:pt>
                <c:pt idx="7">
                  <c:v>15.33</c:v>
                </c:pt>
              </c:numCache>
            </c:numRef>
          </c:val>
          <c:extLst>
            <c:ext xmlns:c16="http://schemas.microsoft.com/office/drawing/2014/chart" uri="{C3380CC4-5D6E-409C-BE32-E72D297353CC}">
              <c16:uniqueId val="{00000000-BED6-4440-A50E-ADB6D734A88C}"/>
            </c:ext>
          </c:extLst>
        </c:ser>
        <c:ser>
          <c:idx val="1"/>
          <c:order val="1"/>
          <c:tx>
            <c:strRef>
              <c:f>'graphique 4'!$D$4</c:f>
              <c:strCache>
                <c:ptCount val="1"/>
                <c:pt idx="0">
                  <c:v>… autant</c:v>
                </c:pt>
              </c:strCache>
            </c:strRef>
          </c:tx>
          <c:spPr>
            <a:solidFill>
              <a:schemeClr val="accent2"/>
            </a:solidFill>
            <a:ln>
              <a:noFill/>
            </a:ln>
            <a:effectLst/>
          </c:spPr>
          <c:invertIfNegative val="0"/>
          <c:cat>
            <c:multiLvlStrRef>
              <c:f>'graphique 4'!$A$5:$B$12</c:f>
              <c:multiLvlStrCache>
                <c:ptCount val="8"/>
                <c:lvl>
                  <c:pt idx="0">
                    <c:v>Personnes
en
télétravail</c:v>
                  </c:pt>
                  <c:pt idx="1">
                    <c:v>dont
1 jour par semaine ou 
occasionnel</c:v>
                  </c:pt>
                  <c:pt idx="2">
                    <c:v>dont
2 jours par semaine</c:v>
                  </c:pt>
                  <c:pt idx="3">
                    <c:v>dont
3 jours par semaine
ou plus</c:v>
                  </c:pt>
                  <c:pt idx="4">
                    <c:v>Personnes
en
télétravail</c:v>
                  </c:pt>
                  <c:pt idx="5">
                    <c:v>dont
1 jour par semaine ou 
occasionnel</c:v>
                  </c:pt>
                  <c:pt idx="6">
                    <c:v>dont
2 jours par semaine</c:v>
                  </c:pt>
                  <c:pt idx="7">
                    <c:v>dont
3 jours par semaine
ou plus</c:v>
                  </c:pt>
                </c:lvl>
                <c:lvl>
                  <c:pt idx="0">
                    <c:v>2021</c:v>
                  </c:pt>
                  <c:pt idx="4">
                    <c:v>2023</c:v>
                  </c:pt>
                </c:lvl>
              </c:multiLvlStrCache>
            </c:multiLvlStrRef>
          </c:cat>
          <c:val>
            <c:numRef>
              <c:f>'graphique 4'!$D$5:$D$12</c:f>
              <c:numCache>
                <c:formatCode>0</c:formatCode>
                <c:ptCount val="8"/>
                <c:pt idx="0">
                  <c:v>34.18</c:v>
                </c:pt>
                <c:pt idx="1">
                  <c:v>32.770000000000003</c:v>
                </c:pt>
                <c:pt idx="2">
                  <c:v>49.59</c:v>
                </c:pt>
                <c:pt idx="3">
                  <c:v>30.39</c:v>
                </c:pt>
                <c:pt idx="4">
                  <c:v>43.83</c:v>
                </c:pt>
                <c:pt idx="5">
                  <c:v>33.97</c:v>
                </c:pt>
                <c:pt idx="6">
                  <c:v>47.07</c:v>
                </c:pt>
                <c:pt idx="7">
                  <c:v>64.349999999999994</c:v>
                </c:pt>
              </c:numCache>
            </c:numRef>
          </c:val>
          <c:extLst>
            <c:ext xmlns:c16="http://schemas.microsoft.com/office/drawing/2014/chart" uri="{C3380CC4-5D6E-409C-BE32-E72D297353CC}">
              <c16:uniqueId val="{00000001-BED6-4440-A50E-ADB6D734A88C}"/>
            </c:ext>
          </c:extLst>
        </c:ser>
        <c:ser>
          <c:idx val="2"/>
          <c:order val="2"/>
          <c:tx>
            <c:strRef>
              <c:f>'graphique 4'!$E$4</c:f>
              <c:strCache>
                <c:ptCount val="1"/>
                <c:pt idx="0">
                  <c:v>... plus</c:v>
                </c:pt>
              </c:strCache>
            </c:strRef>
          </c:tx>
          <c:spPr>
            <a:solidFill>
              <a:schemeClr val="accent3"/>
            </a:solidFill>
            <a:ln>
              <a:noFill/>
            </a:ln>
            <a:effectLst/>
          </c:spPr>
          <c:invertIfNegative val="0"/>
          <c:cat>
            <c:multiLvlStrRef>
              <c:f>'graphique 4'!$A$5:$B$12</c:f>
              <c:multiLvlStrCache>
                <c:ptCount val="8"/>
                <c:lvl>
                  <c:pt idx="0">
                    <c:v>Personnes
en
télétravail</c:v>
                  </c:pt>
                  <c:pt idx="1">
                    <c:v>dont
1 jour par semaine ou 
occasionnel</c:v>
                  </c:pt>
                  <c:pt idx="2">
                    <c:v>dont
2 jours par semaine</c:v>
                  </c:pt>
                  <c:pt idx="3">
                    <c:v>dont
3 jours par semaine
ou plus</c:v>
                  </c:pt>
                  <c:pt idx="4">
                    <c:v>Personnes
en
télétravail</c:v>
                  </c:pt>
                  <c:pt idx="5">
                    <c:v>dont
1 jour par semaine ou 
occasionnel</c:v>
                  </c:pt>
                  <c:pt idx="6">
                    <c:v>dont
2 jours par semaine</c:v>
                  </c:pt>
                  <c:pt idx="7">
                    <c:v>dont
3 jours par semaine
ou plus</c:v>
                  </c:pt>
                </c:lvl>
                <c:lvl>
                  <c:pt idx="0">
                    <c:v>2021</c:v>
                  </c:pt>
                  <c:pt idx="4">
                    <c:v>2023</c:v>
                  </c:pt>
                </c:lvl>
              </c:multiLvlStrCache>
            </c:multiLvlStrRef>
          </c:cat>
          <c:val>
            <c:numRef>
              <c:f>'graphique 4'!$E$5:$E$12</c:f>
              <c:numCache>
                <c:formatCode>0</c:formatCode>
                <c:ptCount val="8"/>
                <c:pt idx="0">
                  <c:v>13.98</c:v>
                </c:pt>
                <c:pt idx="1">
                  <c:v>39.32</c:v>
                </c:pt>
                <c:pt idx="2">
                  <c:v>18.850000000000001</c:v>
                </c:pt>
                <c:pt idx="3">
                  <c:v>2.65</c:v>
                </c:pt>
                <c:pt idx="4">
                  <c:v>43.86</c:v>
                </c:pt>
                <c:pt idx="5">
                  <c:v>50.37</c:v>
                </c:pt>
                <c:pt idx="6">
                  <c:v>47.96</c:v>
                </c:pt>
                <c:pt idx="7">
                  <c:v>20.32</c:v>
                </c:pt>
              </c:numCache>
            </c:numRef>
          </c:val>
          <c:extLst>
            <c:ext xmlns:c16="http://schemas.microsoft.com/office/drawing/2014/chart" uri="{C3380CC4-5D6E-409C-BE32-E72D297353CC}">
              <c16:uniqueId val="{00000002-BED6-4440-A50E-ADB6D734A88C}"/>
            </c:ext>
          </c:extLst>
        </c:ser>
        <c:dLbls>
          <c:showLegendKey val="0"/>
          <c:showVal val="0"/>
          <c:showCatName val="0"/>
          <c:showSerName val="0"/>
          <c:showPercent val="0"/>
          <c:showBubbleSize val="0"/>
        </c:dLbls>
        <c:gapWidth val="150"/>
        <c:overlap val="100"/>
        <c:axId val="545293920"/>
        <c:axId val="545294248"/>
      </c:barChart>
      <c:catAx>
        <c:axId val="5452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45294248"/>
        <c:crosses val="autoZero"/>
        <c:auto val="1"/>
        <c:lblAlgn val="ctr"/>
        <c:lblOffset val="100"/>
        <c:noMultiLvlLbl val="0"/>
      </c:catAx>
      <c:valAx>
        <c:axId val="545294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545293920"/>
        <c:crosses val="autoZero"/>
        <c:crossBetween val="between"/>
      </c:valAx>
      <c:spPr>
        <a:noFill/>
        <a:ln>
          <a:noFill/>
        </a:ln>
        <a:effectLst/>
      </c:spPr>
    </c:plotArea>
    <c:legend>
      <c:legendPos val="r"/>
      <c:layout>
        <c:manualLayout>
          <c:xMode val="edge"/>
          <c:yMode val="edge"/>
          <c:x val="0.86972815656565661"/>
          <c:y val="0.27033735971020612"/>
          <c:w val="0.11855871212121211"/>
          <c:h val="0.27012399954132266"/>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solidFill>
            <a:sysClr val="windowText" lastClr="000000"/>
          </a:solidFill>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0.80034</cdr:x>
      <cdr:y>0.10269</cdr:y>
    </cdr:from>
    <cdr:to>
      <cdr:x>0.97335</cdr:x>
      <cdr:y>0.28265</cdr:y>
    </cdr:to>
    <cdr:sp macro="" textlink="">
      <cdr:nvSpPr>
        <cdr:cNvPr id="2" name="ZoneTexte 1"/>
        <cdr:cNvSpPr txBox="1"/>
      </cdr:nvSpPr>
      <cdr:spPr>
        <a:xfrm xmlns:a="http://schemas.openxmlformats.org/drawingml/2006/main">
          <a:off x="6261991" y="330475"/>
          <a:ext cx="1353654" cy="5791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dirty="0"/>
            <a:t>Souhaitent </a:t>
          </a:r>
        </a:p>
        <a:p xmlns:a="http://schemas.openxmlformats.org/drawingml/2006/main">
          <a:r>
            <a:rPr lang="fr-FR" sz="1400" dirty="0" err="1"/>
            <a:t>télétravailler</a:t>
          </a:r>
          <a:r>
            <a:rPr lang="fr-FR" sz="1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0.85789</cdr:x>
      <cdr:y>0.14424</cdr:y>
    </cdr:from>
    <cdr:to>
      <cdr:x>0.97335</cdr:x>
      <cdr:y>0.28265</cdr:y>
    </cdr:to>
    <cdr:sp macro="" textlink="">
      <cdr:nvSpPr>
        <cdr:cNvPr id="2" name="ZoneTexte 1"/>
        <cdr:cNvSpPr txBox="1"/>
      </cdr:nvSpPr>
      <cdr:spPr>
        <a:xfrm xmlns:a="http://schemas.openxmlformats.org/drawingml/2006/main">
          <a:off x="6794500" y="460375"/>
          <a:ext cx="914400" cy="4417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a:t>Souhaitent </a:t>
          </a:r>
        </a:p>
        <a:p xmlns:a="http://schemas.openxmlformats.org/drawingml/2006/main">
          <a:r>
            <a:rPr lang="fr-FR" sz="1100"/>
            <a:t>télétravailler...</a:t>
          </a:r>
        </a:p>
      </cdr:txBody>
    </cdr:sp>
  </cdr:relSizeAnchor>
</c:userShapes>
</file>

<file path=ppt/drawings/drawing3.xml><?xml version="1.0" encoding="utf-8"?>
<c:userShapes xmlns:c="http://schemas.openxmlformats.org/drawingml/2006/chart">
  <cdr:relSizeAnchor xmlns:cdr="http://schemas.openxmlformats.org/drawingml/2006/chartDrawing">
    <cdr:from>
      <cdr:x>0.89869</cdr:x>
      <cdr:y>0.15876</cdr:y>
    </cdr:from>
    <cdr:to>
      <cdr:x>1</cdr:x>
      <cdr:y>0.31434</cdr:y>
    </cdr:to>
    <cdr:sp macro="" textlink="">
      <cdr:nvSpPr>
        <cdr:cNvPr id="2" name="ZoneTexte 1"/>
        <cdr:cNvSpPr txBox="1"/>
      </cdr:nvSpPr>
      <cdr:spPr>
        <a:xfrm xmlns:a="http://schemas.openxmlformats.org/drawingml/2006/main">
          <a:off x="9333978" y="590782"/>
          <a:ext cx="1052226" cy="5789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t>Souhaitent </a:t>
          </a:r>
        </a:p>
        <a:p xmlns:a="http://schemas.openxmlformats.org/drawingml/2006/main">
          <a:r>
            <a:rPr lang="fr-FR" sz="1050" dirty="0" err="1"/>
            <a:t>télétravailler</a:t>
          </a:r>
          <a:r>
            <a:rPr lang="fr-FR" sz="105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192EAF0-D038-43A1-83E9-2F96BE6C3307}" type="datetimeFigureOut">
              <a:rPr lang="fr-FR" smtClean="0"/>
              <a:t>06/11/2024</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CB1C8D8C-64DA-47C7-A272-36B29AA41FB5}" type="slidenum">
              <a:rPr lang="fr-FR" smtClean="0"/>
              <a:t>‹N°›</a:t>
            </a:fld>
            <a:endParaRPr lang="fr-FR"/>
          </a:p>
        </p:txBody>
      </p:sp>
    </p:spTree>
    <p:extLst>
      <p:ext uri="{BB962C8B-B14F-4D97-AF65-F5344CB8AC3E}">
        <p14:creationId xmlns:p14="http://schemas.microsoft.com/office/powerpoint/2010/main" val="264505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69C77962-079D-4910-92DF-B0EA35BC90D8}" type="datetimeFigureOut">
              <a:rPr lang="fr-FR" smtClean="0"/>
              <a:t>06/11/2024</a:t>
            </a:fld>
            <a:endParaRPr lang="fr-FR" dirty="0"/>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F8AEC505-3290-47B3-988A-FBAB5780D56A}" type="slidenum">
              <a:rPr lang="fr-FR" smtClean="0"/>
              <a:t>‹N°›</a:t>
            </a:fld>
            <a:endParaRPr lang="fr-FR" dirty="0"/>
          </a:p>
        </p:txBody>
      </p:sp>
    </p:spTree>
    <p:extLst>
      <p:ext uri="{BB962C8B-B14F-4D97-AF65-F5344CB8AC3E}">
        <p14:creationId xmlns:p14="http://schemas.microsoft.com/office/powerpoint/2010/main" val="309407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AEC505-3290-47B3-988A-FBAB5780D56A}" type="slidenum">
              <a:rPr lang="fr-FR" smtClean="0"/>
              <a:t>1</a:t>
            </a:fld>
            <a:endParaRPr lang="fr-FR" dirty="0"/>
          </a:p>
        </p:txBody>
      </p:sp>
    </p:spTree>
    <p:extLst>
      <p:ext uri="{BB962C8B-B14F-4D97-AF65-F5344CB8AC3E}">
        <p14:creationId xmlns:p14="http://schemas.microsoft.com/office/powerpoint/2010/main" val="377215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9A4D166E-AE14-498F-B0A9-833EA717FCF7}" type="slidenum">
              <a:rPr lang="fr-FR" altLang="fr-FR" smtClean="0"/>
              <a:pPr>
                <a:defRPr/>
              </a:pPr>
              <a:t>13</a:t>
            </a:fld>
            <a:endParaRPr lang="fr-FR" altLang="fr-FR"/>
          </a:p>
        </p:txBody>
      </p:sp>
    </p:spTree>
    <p:extLst>
      <p:ext uri="{BB962C8B-B14F-4D97-AF65-F5344CB8AC3E}">
        <p14:creationId xmlns:p14="http://schemas.microsoft.com/office/powerpoint/2010/main" val="116498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rgbClr val="E3F1EF"/>
        </a:solidFill>
        <a:effectLst/>
      </p:bgPr>
    </p:bg>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A24E1E42-AC34-4B0C-8931-8425C34DF3EC}"/>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34" name="Espace réservé du texte 33">
            <a:extLst>
              <a:ext uri="{FF2B5EF4-FFF2-40B4-BE49-F238E27FC236}">
                <a16:creationId xmlns:a16="http://schemas.microsoft.com/office/drawing/2014/main" id="{9A84CA2C-0D38-4455-BB6E-E035BA1BD181}"/>
              </a:ext>
            </a:extLst>
          </p:cNvPr>
          <p:cNvSpPr>
            <a:spLocks noGrp="1"/>
          </p:cNvSpPr>
          <p:nvPr>
            <p:ph type="body" sz="quarter" idx="10" hasCustomPrompt="1"/>
          </p:nvPr>
        </p:nvSpPr>
        <p:spPr>
          <a:xfrm>
            <a:off x="1859173" y="3389021"/>
            <a:ext cx="8108542" cy="1331134"/>
          </a:xfrm>
        </p:spPr>
        <p:txBody>
          <a:bodyPr/>
          <a:lstStyle>
            <a:lvl1pPr>
              <a:lnSpc>
                <a:spcPct val="90000"/>
              </a:lnSpc>
              <a:spcBef>
                <a:spcPts val="0"/>
              </a:spcBef>
              <a:defRPr sz="5500"/>
            </a:lvl1pPr>
            <a:lvl2pPr>
              <a:spcBef>
                <a:spcPts val="0"/>
              </a:spcBef>
              <a:defRPr sz="3500" b="1"/>
            </a:lvl2pPr>
          </a:lstStyle>
          <a:p>
            <a:pPr lvl="0"/>
            <a:r>
              <a:rPr lang="fr-FR" dirty="0"/>
              <a:t>Titre de la présentation</a:t>
            </a:r>
          </a:p>
          <a:p>
            <a:pPr lvl="1"/>
            <a:r>
              <a:rPr lang="fr-FR" dirty="0"/>
              <a:t>Sous-titre de la présentation</a:t>
            </a:r>
          </a:p>
        </p:txBody>
      </p:sp>
      <p:sp>
        <p:nvSpPr>
          <p:cNvPr id="35" name="Espace réservé du texte 33">
            <a:extLst>
              <a:ext uri="{FF2B5EF4-FFF2-40B4-BE49-F238E27FC236}">
                <a16:creationId xmlns:a16="http://schemas.microsoft.com/office/drawing/2014/main" id="{4723300B-0876-4AB8-9553-7FA55F9C711F}"/>
              </a:ext>
            </a:extLst>
          </p:cNvPr>
          <p:cNvSpPr>
            <a:spLocks noGrp="1"/>
          </p:cNvSpPr>
          <p:nvPr>
            <p:ph type="body" sz="quarter" idx="11" hasCustomPrompt="1"/>
          </p:nvPr>
        </p:nvSpPr>
        <p:spPr>
          <a:xfrm>
            <a:off x="1862246" y="2870824"/>
            <a:ext cx="1763303" cy="346249"/>
          </a:xfrm>
        </p:spPr>
        <p:txBody>
          <a:bodyPr wrap="none" lIns="0" tIns="0" rIns="0" bIns="0" anchor="b"/>
          <a:lstStyle>
            <a:lvl1pPr>
              <a:lnSpc>
                <a:spcPct val="90000"/>
              </a:lnSpc>
              <a:spcBef>
                <a:spcPts val="0"/>
              </a:spcBef>
              <a:defRPr sz="2500">
                <a:solidFill>
                  <a:schemeClr val="accent1"/>
                </a:solidFill>
              </a:defRPr>
            </a:lvl1pPr>
            <a:lvl2pPr>
              <a:spcBef>
                <a:spcPts val="0"/>
              </a:spcBef>
              <a:defRPr sz="3500" b="1">
                <a:solidFill>
                  <a:schemeClr val="accent1"/>
                </a:solidFill>
              </a:defRPr>
            </a:lvl2pPr>
          </a:lstStyle>
          <a:p>
            <a:pPr lvl="0"/>
            <a:r>
              <a:rPr lang="fr-FR" dirty="0"/>
              <a:t>JJ/MM/AAA</a:t>
            </a:r>
          </a:p>
        </p:txBody>
      </p:sp>
      <p:grpSp>
        <p:nvGrpSpPr>
          <p:cNvPr id="67" name="Groupe 66">
            <a:extLst>
              <a:ext uri="{FF2B5EF4-FFF2-40B4-BE49-F238E27FC236}">
                <a16:creationId xmlns:a16="http://schemas.microsoft.com/office/drawing/2014/main" id="{CEE9EE1C-8914-4904-AAE8-7692977D0072}"/>
              </a:ext>
            </a:extLst>
          </p:cNvPr>
          <p:cNvGrpSpPr/>
          <p:nvPr userDrawn="1"/>
        </p:nvGrpSpPr>
        <p:grpSpPr>
          <a:xfrm>
            <a:off x="502288" y="483860"/>
            <a:ext cx="1569180" cy="1377896"/>
            <a:chOff x="2185988" y="0"/>
            <a:chExt cx="7813676" cy="6861176"/>
          </a:xfrm>
        </p:grpSpPr>
        <p:sp>
          <p:nvSpPr>
            <p:cNvPr id="68" name="Freeform 5">
              <a:extLst>
                <a:ext uri="{FF2B5EF4-FFF2-40B4-BE49-F238E27FC236}">
                  <a16:creationId xmlns:a16="http://schemas.microsoft.com/office/drawing/2014/main" id="{BE5E89CD-FA7B-4C5F-AFE3-B9FA48E0E12E}"/>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9" name="Freeform 6">
              <a:extLst>
                <a:ext uri="{FF2B5EF4-FFF2-40B4-BE49-F238E27FC236}">
                  <a16:creationId xmlns:a16="http://schemas.microsoft.com/office/drawing/2014/main" id="{10A02C9C-8B62-4F60-9D2B-24ADA8479FD1}"/>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0" name="Freeform 7">
              <a:extLst>
                <a:ext uri="{FF2B5EF4-FFF2-40B4-BE49-F238E27FC236}">
                  <a16:creationId xmlns:a16="http://schemas.microsoft.com/office/drawing/2014/main" id="{A440AB99-188D-4A87-8208-095556D2F3A0}"/>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1" name="Freeform 8">
              <a:extLst>
                <a:ext uri="{FF2B5EF4-FFF2-40B4-BE49-F238E27FC236}">
                  <a16:creationId xmlns:a16="http://schemas.microsoft.com/office/drawing/2014/main" id="{FE188298-BF6D-467E-87B8-45895A7EA712}"/>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2" name="Freeform 9">
              <a:extLst>
                <a:ext uri="{FF2B5EF4-FFF2-40B4-BE49-F238E27FC236}">
                  <a16:creationId xmlns:a16="http://schemas.microsoft.com/office/drawing/2014/main" id="{2326A2FB-A22A-4DBA-AC01-A7E10642B214}"/>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3" name="Freeform 10">
              <a:extLst>
                <a:ext uri="{FF2B5EF4-FFF2-40B4-BE49-F238E27FC236}">
                  <a16:creationId xmlns:a16="http://schemas.microsoft.com/office/drawing/2014/main" id="{4B91413D-0426-4039-A322-44D385D4D2D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4" name="Rectangle 73">
              <a:extLst>
                <a:ext uri="{FF2B5EF4-FFF2-40B4-BE49-F238E27FC236}">
                  <a16:creationId xmlns:a16="http://schemas.microsoft.com/office/drawing/2014/main" id="{0805E555-4970-40DA-AC52-DAF5A54EBE67}"/>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5" name="Freeform 12">
              <a:extLst>
                <a:ext uri="{FF2B5EF4-FFF2-40B4-BE49-F238E27FC236}">
                  <a16:creationId xmlns:a16="http://schemas.microsoft.com/office/drawing/2014/main" id="{D820FD92-503D-443D-9723-FB6B3FCB8927}"/>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6" name="Freeform 13">
              <a:extLst>
                <a:ext uri="{FF2B5EF4-FFF2-40B4-BE49-F238E27FC236}">
                  <a16:creationId xmlns:a16="http://schemas.microsoft.com/office/drawing/2014/main" id="{87A1FDFA-927F-462B-A847-91130AB3D80B}"/>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7" name="Freeform 14">
              <a:extLst>
                <a:ext uri="{FF2B5EF4-FFF2-40B4-BE49-F238E27FC236}">
                  <a16:creationId xmlns:a16="http://schemas.microsoft.com/office/drawing/2014/main" id="{15302A45-827F-43F2-889F-FF31DF40BC67}"/>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8" name="Freeform 15">
              <a:extLst>
                <a:ext uri="{FF2B5EF4-FFF2-40B4-BE49-F238E27FC236}">
                  <a16:creationId xmlns:a16="http://schemas.microsoft.com/office/drawing/2014/main" id="{1DF2676C-01F4-4964-9006-4101CD9769B8}"/>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9" name="Freeform 16">
              <a:extLst>
                <a:ext uri="{FF2B5EF4-FFF2-40B4-BE49-F238E27FC236}">
                  <a16:creationId xmlns:a16="http://schemas.microsoft.com/office/drawing/2014/main" id="{C9EEEA39-3D58-41FA-9D35-061A2F3E09DE}"/>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0" name="Freeform 17">
              <a:extLst>
                <a:ext uri="{FF2B5EF4-FFF2-40B4-BE49-F238E27FC236}">
                  <a16:creationId xmlns:a16="http://schemas.microsoft.com/office/drawing/2014/main" id="{69C2F4F3-D578-43E3-A93A-4902AA276DF5}"/>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1" name="Freeform 18">
              <a:extLst>
                <a:ext uri="{FF2B5EF4-FFF2-40B4-BE49-F238E27FC236}">
                  <a16:creationId xmlns:a16="http://schemas.microsoft.com/office/drawing/2014/main" id="{02C8BCA1-E83F-4CCE-93CF-7E8F1A62C5E4}"/>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2" name="Freeform 19">
              <a:extLst>
                <a:ext uri="{FF2B5EF4-FFF2-40B4-BE49-F238E27FC236}">
                  <a16:creationId xmlns:a16="http://schemas.microsoft.com/office/drawing/2014/main" id="{005E9F24-E9E8-4A10-B332-099DB55527DE}"/>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3" name="Freeform 20">
              <a:extLst>
                <a:ext uri="{FF2B5EF4-FFF2-40B4-BE49-F238E27FC236}">
                  <a16:creationId xmlns:a16="http://schemas.microsoft.com/office/drawing/2014/main" id="{5B21E663-2E35-4416-ABBA-50C94FAEB116}"/>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4" name="Rectangle 83">
              <a:extLst>
                <a:ext uri="{FF2B5EF4-FFF2-40B4-BE49-F238E27FC236}">
                  <a16:creationId xmlns:a16="http://schemas.microsoft.com/office/drawing/2014/main" id="{CC158C2E-AFB7-4B26-9277-3566B2824636}"/>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5" name="Freeform 22">
              <a:extLst>
                <a:ext uri="{FF2B5EF4-FFF2-40B4-BE49-F238E27FC236}">
                  <a16:creationId xmlns:a16="http://schemas.microsoft.com/office/drawing/2014/main" id="{8F43B5D3-31D4-4323-89BD-CD280702E7F6}"/>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6" name="Freeform 23">
              <a:extLst>
                <a:ext uri="{FF2B5EF4-FFF2-40B4-BE49-F238E27FC236}">
                  <a16:creationId xmlns:a16="http://schemas.microsoft.com/office/drawing/2014/main" id="{A2CFE56B-0B5B-4BB4-A7E6-F188D3208AC0}"/>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7" name="Freeform 24">
              <a:extLst>
                <a:ext uri="{FF2B5EF4-FFF2-40B4-BE49-F238E27FC236}">
                  <a16:creationId xmlns:a16="http://schemas.microsoft.com/office/drawing/2014/main" id="{ECA4A99B-50F9-4FDF-BA99-B72317B358A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8" name="Freeform 25">
              <a:extLst>
                <a:ext uri="{FF2B5EF4-FFF2-40B4-BE49-F238E27FC236}">
                  <a16:creationId xmlns:a16="http://schemas.microsoft.com/office/drawing/2014/main" id="{66F377E3-E0A3-419C-BB0D-2F766D26A00E}"/>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9" name="Freeform 26">
              <a:extLst>
                <a:ext uri="{FF2B5EF4-FFF2-40B4-BE49-F238E27FC236}">
                  <a16:creationId xmlns:a16="http://schemas.microsoft.com/office/drawing/2014/main" id="{3B89543D-6B5B-4D7B-B280-58C939D5EC5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0" name="Freeform 27">
              <a:extLst>
                <a:ext uri="{FF2B5EF4-FFF2-40B4-BE49-F238E27FC236}">
                  <a16:creationId xmlns:a16="http://schemas.microsoft.com/office/drawing/2014/main" id="{A34629F1-84A9-4297-8B25-BB0E207B9B06}"/>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1" name="Freeform 28">
              <a:extLst>
                <a:ext uri="{FF2B5EF4-FFF2-40B4-BE49-F238E27FC236}">
                  <a16:creationId xmlns:a16="http://schemas.microsoft.com/office/drawing/2014/main" id="{C5107D47-9DD0-422E-84D9-9BBDDE8E878F}"/>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2" name="Freeform 29">
              <a:extLst>
                <a:ext uri="{FF2B5EF4-FFF2-40B4-BE49-F238E27FC236}">
                  <a16:creationId xmlns:a16="http://schemas.microsoft.com/office/drawing/2014/main" id="{3C65C3A6-B817-4570-B5EB-8624088D138F}"/>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235" name="Image 234">
            <a:extLst>
              <a:ext uri="{FF2B5EF4-FFF2-40B4-BE49-F238E27FC236}">
                <a16:creationId xmlns:a16="http://schemas.microsoft.com/office/drawing/2014/main" id="{C5B3A39F-4D19-4A67-8B1F-FE1E2D6C61FA}"/>
              </a:ext>
            </a:extLst>
          </p:cNvPr>
          <p:cNvPicPr>
            <a:picLocks noChangeAspect="1"/>
          </p:cNvPicPr>
          <p:nvPr userDrawn="1"/>
        </p:nvPicPr>
        <p:blipFill>
          <a:blip r:embed="rId2"/>
          <a:stretch>
            <a:fillRect/>
          </a:stretch>
        </p:blipFill>
        <p:spPr>
          <a:xfrm>
            <a:off x="9614857" y="480569"/>
            <a:ext cx="2072068" cy="1399634"/>
          </a:xfrm>
          <a:prstGeom prst="rect">
            <a:avLst/>
          </a:prstGeom>
        </p:spPr>
      </p:pic>
    </p:spTree>
    <p:extLst>
      <p:ext uri="{BB962C8B-B14F-4D97-AF65-F5344CB8AC3E}">
        <p14:creationId xmlns:p14="http://schemas.microsoft.com/office/powerpoint/2010/main" val="155420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dirty="0"/>
              <a:t>Titre de la présentation</a:t>
            </a:r>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1"/>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1"/>
          </a:solidFill>
          <a:ln w="3175">
            <a:solidFill>
              <a:schemeClr val="accent1"/>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227427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42284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a:xfrm>
            <a:off x="502288" y="6575144"/>
            <a:ext cx="1622239" cy="107722"/>
          </a:xfrm>
        </p:spPr>
        <p:txBody>
          <a:bodyPr/>
          <a:lstStyle>
            <a:lvl1pPr>
              <a:defRPr/>
            </a:lvl1pPr>
          </a:lstStyle>
          <a:p>
            <a:r>
              <a:rPr lang="fr-FR" dirty="0" smtClean="0"/>
              <a:t>Comité scientifique TraCov2</a:t>
            </a:r>
            <a:endParaRPr lang="fr-FR"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chemeClr val="accent1"/>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smtClean="0"/>
              <a:t>Modifier les styles du texte du masque</a:t>
            </a:r>
          </a:p>
          <a:p>
            <a:pPr lvl="1"/>
            <a:endParaRPr lang="fr-FR" dirty="0" smtClean="0"/>
          </a:p>
        </p:txBody>
      </p:sp>
    </p:spTree>
    <p:extLst>
      <p:ext uri="{BB962C8B-B14F-4D97-AF65-F5344CB8AC3E}">
        <p14:creationId xmlns:p14="http://schemas.microsoft.com/office/powerpoint/2010/main" val="12092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rgbClr val="E3F1EF"/>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rgbClr val="E3F1EF"/>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55486456-22A8-4D9F-8669-75B093F5DDA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09029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5B99E1D-5F31-4AF8-9012-98D2D4D505AC}"/>
              </a:ext>
            </a:extLst>
          </p:cNvPr>
          <p:cNvSpPr>
            <a:spLocks noGrp="1"/>
          </p:cNvSpPr>
          <p:nvPr>
            <p:ph type="body" sz="quarter" idx="10"/>
          </p:nvPr>
        </p:nvSpPr>
        <p:spPr>
          <a:xfrm>
            <a:off x="1435100" y="1293092"/>
            <a:ext cx="9321800" cy="3569368"/>
          </a:xfrm>
        </p:spPr>
        <p:txBody>
          <a:bodyPr wrap="square" anchor="ctr">
            <a:normAutofit/>
          </a:bodyPr>
          <a:lstStyle>
            <a:lvl1pPr algn="ctr">
              <a:defRPr sz="4000"/>
            </a:lvl1pPr>
          </a:lstStyle>
          <a:p>
            <a:pPr lvl="0"/>
            <a:endParaRPr lang="fr-FR" dirty="0"/>
          </a:p>
        </p:txBody>
      </p:sp>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48" name="Groupe 47">
            <a:extLst>
              <a:ext uri="{FF2B5EF4-FFF2-40B4-BE49-F238E27FC236}">
                <a16:creationId xmlns:a16="http://schemas.microsoft.com/office/drawing/2014/main" id="{8A83DD0D-48A2-4909-B132-F9C7AA12F937}"/>
              </a:ext>
            </a:extLst>
          </p:cNvPr>
          <p:cNvGrpSpPr/>
          <p:nvPr userDrawn="1"/>
        </p:nvGrpSpPr>
        <p:grpSpPr>
          <a:xfrm>
            <a:off x="5553608" y="481961"/>
            <a:ext cx="1084785" cy="5894079"/>
            <a:chOff x="5553608" y="515066"/>
            <a:chExt cx="1084785" cy="5894079"/>
          </a:xfrm>
          <a:solidFill>
            <a:schemeClr val="bg1">
              <a:alpha val="50000"/>
            </a:schemeClr>
          </a:solidFill>
        </p:grpSpPr>
        <p:sp>
          <p:nvSpPr>
            <p:cNvPr id="49" name="Freeform 5">
              <a:extLst>
                <a:ext uri="{FF2B5EF4-FFF2-40B4-BE49-F238E27FC236}">
                  <a16:creationId xmlns:a16="http://schemas.microsoft.com/office/drawing/2014/main" id="{FBD6BEFF-B4A6-4688-9CC9-521EDB067710}"/>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0" name="Freeform 5">
              <a:extLst>
                <a:ext uri="{FF2B5EF4-FFF2-40B4-BE49-F238E27FC236}">
                  <a16:creationId xmlns:a16="http://schemas.microsoft.com/office/drawing/2014/main" id="{C17D6DFA-59CA-43F6-A626-74B6EF996CAF}"/>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507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376828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383059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337661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D5F717-E046-452C-B2F4-FE1CE9D37314}" type="datetimeFigureOut">
              <a:rPr lang="fr-FR" smtClean="0"/>
              <a:t>06/11/2024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403511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D5F717-E046-452C-B2F4-FE1CE9D37314}" type="datetimeFigureOut">
              <a:rPr lang="fr-FR" smtClean="0"/>
              <a:t>06/11/2024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53595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9D4973E3-29D9-490A-872B-D66A64C0DC78}"/>
              </a:ext>
            </a:extLst>
          </p:cNvPr>
          <p:cNvCxnSpPr/>
          <p:nvPr userDrawn="1"/>
        </p:nvCxnSpPr>
        <p:spPr>
          <a:xfrm>
            <a:off x="1679575" y="3111982"/>
            <a:ext cx="0" cy="10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Espace réservé du texte 33">
            <a:extLst>
              <a:ext uri="{FF2B5EF4-FFF2-40B4-BE49-F238E27FC236}">
                <a16:creationId xmlns:a16="http://schemas.microsoft.com/office/drawing/2014/main" id="{3599ED8E-7CD4-4C2C-8FCB-DCF5C427DF25}"/>
              </a:ext>
            </a:extLst>
          </p:cNvPr>
          <p:cNvSpPr>
            <a:spLocks noGrp="1"/>
          </p:cNvSpPr>
          <p:nvPr>
            <p:ph type="body" sz="quarter" idx="10" hasCustomPrompt="1"/>
          </p:nvPr>
        </p:nvSpPr>
        <p:spPr>
          <a:xfrm>
            <a:off x="1873454" y="3026751"/>
            <a:ext cx="8108542" cy="747897"/>
          </a:xfrm>
        </p:spPr>
        <p:txBody>
          <a:bodyPr anchor="b"/>
          <a:lstStyle>
            <a:lvl1pPr>
              <a:lnSpc>
                <a:spcPct val="90000"/>
              </a:lnSpc>
              <a:spcBef>
                <a:spcPts val="0"/>
              </a:spcBef>
              <a:defRPr sz="5400" b="0"/>
            </a:lvl1pPr>
            <a:lvl2pPr>
              <a:spcBef>
                <a:spcPts val="0"/>
              </a:spcBef>
              <a:defRPr sz="3500" b="0"/>
            </a:lvl2pPr>
          </a:lstStyle>
          <a:p>
            <a:pPr lvl="0"/>
            <a:r>
              <a:rPr lang="fr-FR" dirty="0"/>
              <a:t>Prénom Nom</a:t>
            </a:r>
          </a:p>
        </p:txBody>
      </p:sp>
      <p:sp>
        <p:nvSpPr>
          <p:cNvPr id="7" name="Espace réservé du texte 33">
            <a:extLst>
              <a:ext uri="{FF2B5EF4-FFF2-40B4-BE49-F238E27FC236}">
                <a16:creationId xmlns:a16="http://schemas.microsoft.com/office/drawing/2014/main" id="{0C9448C7-EBB9-42E5-987D-6327E298BA55}"/>
              </a:ext>
            </a:extLst>
          </p:cNvPr>
          <p:cNvSpPr>
            <a:spLocks noGrp="1"/>
          </p:cNvSpPr>
          <p:nvPr>
            <p:ph type="body" sz="quarter" idx="11" hasCustomPrompt="1"/>
          </p:nvPr>
        </p:nvSpPr>
        <p:spPr>
          <a:xfrm>
            <a:off x="1873454" y="3774648"/>
            <a:ext cx="8108542" cy="553998"/>
          </a:xfrm>
        </p:spPr>
        <p:txBody>
          <a:bodyPr anchor="t"/>
          <a:lstStyle>
            <a:lvl1pPr>
              <a:lnSpc>
                <a:spcPct val="100000"/>
              </a:lnSpc>
              <a:spcBef>
                <a:spcPts val="0"/>
              </a:spcBef>
              <a:defRPr sz="3500" b="0"/>
            </a:lvl1pPr>
            <a:lvl2pPr>
              <a:spcBef>
                <a:spcPts val="0"/>
              </a:spcBef>
              <a:defRPr sz="3500" b="0"/>
            </a:lvl2pPr>
          </a:lstStyle>
          <a:p>
            <a:pPr lvl="0"/>
            <a:r>
              <a:rPr lang="fr-FR" dirty="0"/>
              <a:t>Fonction de l’intervenant et du service</a:t>
            </a:r>
          </a:p>
        </p:txBody>
      </p:sp>
      <p:sp>
        <p:nvSpPr>
          <p:cNvPr id="8" name="Espace réservé du pied de page 7">
            <a:extLst>
              <a:ext uri="{FF2B5EF4-FFF2-40B4-BE49-F238E27FC236}">
                <a16:creationId xmlns:a16="http://schemas.microsoft.com/office/drawing/2014/main" id="{B614F58F-4633-4B33-A168-20A73241D75E}"/>
              </a:ext>
            </a:extLst>
          </p:cNvPr>
          <p:cNvSpPr>
            <a:spLocks noGrp="1"/>
          </p:cNvSpPr>
          <p:nvPr>
            <p:ph type="ftr" sz="quarter" idx="12"/>
          </p:nvPr>
        </p:nvSpPr>
        <p:spPr/>
        <p:txBody>
          <a:bodyPr/>
          <a:lstStyle/>
          <a:p>
            <a:r>
              <a:rPr lang="fr-FR" noProof="0" dirty="0"/>
              <a:t>Titre de la présentation</a:t>
            </a:r>
          </a:p>
        </p:txBody>
      </p:sp>
      <p:sp>
        <p:nvSpPr>
          <p:cNvPr id="9" name="Espace réservé du numéro de diapositive 8">
            <a:extLst>
              <a:ext uri="{FF2B5EF4-FFF2-40B4-BE49-F238E27FC236}">
                <a16:creationId xmlns:a16="http://schemas.microsoft.com/office/drawing/2014/main" id="{9F5F45D1-C46E-45A8-8B7E-7B5B8F11C20A}"/>
              </a:ext>
            </a:extLst>
          </p:cNvPr>
          <p:cNvSpPr>
            <a:spLocks noGrp="1"/>
          </p:cNvSpPr>
          <p:nvPr>
            <p:ph type="sldNum" sz="quarter" idx="13"/>
          </p:nvPr>
        </p:nvSpPr>
        <p:spPr/>
        <p:txBody>
          <a:bodyPr/>
          <a:lstStyle/>
          <a:p>
            <a:fld id="{DA76BCB4-0E47-4ECE-B552-0D112F3A1392}" type="slidenum">
              <a:rPr lang="fr-FR" smtClean="0"/>
              <a:pPr/>
              <a:t>‹N°›</a:t>
            </a:fld>
            <a:endParaRPr lang="fr-FR" dirty="0"/>
          </a:p>
        </p:txBody>
      </p:sp>
    </p:spTree>
    <p:extLst>
      <p:ext uri="{BB962C8B-B14F-4D97-AF65-F5344CB8AC3E}">
        <p14:creationId xmlns:p14="http://schemas.microsoft.com/office/powerpoint/2010/main" val="20277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4D5F717-E046-452C-B2F4-FE1CE9D37314}" type="datetimeFigureOut">
              <a:rPr lang="fr-FR" smtClean="0"/>
              <a:t>06/11/2024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426470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D5F717-E046-452C-B2F4-FE1CE9D37314}" type="datetimeFigureOut">
              <a:rPr lang="fr-FR" smtClean="0"/>
              <a:t>06/11/2024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146587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4D5F717-E046-452C-B2F4-FE1CE9D37314}" type="datetimeFigureOut">
              <a:rPr lang="fr-FR" smtClean="0"/>
              <a:t>06/11/2024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120374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4D5F717-E046-452C-B2F4-FE1CE9D37314}" type="datetimeFigureOut">
              <a:rPr lang="fr-FR" smtClean="0"/>
              <a:t>06/11/2024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566393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4187731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0B4B1F-F932-4DF2-9267-DBD42E255A79}" type="slidenum">
              <a:rPr lang="fr-FR" smtClean="0"/>
              <a:t>‹N°›</a:t>
            </a:fld>
            <a:endParaRPr lang="fr-FR"/>
          </a:p>
        </p:txBody>
      </p:sp>
    </p:spTree>
    <p:extLst>
      <p:ext uri="{BB962C8B-B14F-4D97-AF65-F5344CB8AC3E}">
        <p14:creationId xmlns:p14="http://schemas.microsoft.com/office/powerpoint/2010/main" val="1134268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2</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lvl1pPr>
          </a:lstStyle>
          <a:p>
            <a:r>
              <a:rPr lang="fr-FR" dirty="0"/>
              <a:t>Titre de la partie 2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11478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dirty="0"/>
              <a:t>Titre de la présentation</a:t>
            </a:r>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3"/>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3"/>
          </a:solidFill>
          <a:ln w="3175">
            <a:solidFill>
              <a:schemeClr val="accent3"/>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26213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242800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chemeClr val="accent3"/>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smtClean="0"/>
              <a:t>Modifier les styles du texte du masque</a:t>
            </a:r>
          </a:p>
          <a:p>
            <a:pPr lvl="1"/>
            <a:endParaRPr lang="fr-FR" dirty="0" smtClean="0"/>
          </a:p>
        </p:txBody>
      </p:sp>
    </p:spTree>
    <p:extLst>
      <p:ext uri="{BB962C8B-B14F-4D97-AF65-F5344CB8AC3E}">
        <p14:creationId xmlns:p14="http://schemas.microsoft.com/office/powerpoint/2010/main" val="242209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6" name="Espace réservé du texte 33">
            <a:extLst>
              <a:ext uri="{FF2B5EF4-FFF2-40B4-BE49-F238E27FC236}">
                <a16:creationId xmlns:a16="http://schemas.microsoft.com/office/drawing/2014/main" id="{3599ED8E-7CD4-4C2C-8FCB-DCF5C427DF25}"/>
              </a:ext>
            </a:extLst>
          </p:cNvPr>
          <p:cNvSpPr>
            <a:spLocks noGrp="1"/>
          </p:cNvSpPr>
          <p:nvPr>
            <p:ph type="body" sz="quarter" idx="10" hasCustomPrompt="1"/>
          </p:nvPr>
        </p:nvSpPr>
        <p:spPr>
          <a:xfrm>
            <a:off x="3099004" y="1656370"/>
            <a:ext cx="3847207" cy="498598"/>
          </a:xfrm>
        </p:spPr>
        <p:txBody>
          <a:bodyPr wrap="none" lIns="0" tIns="0" rIns="0" bIns="0" anchor="b"/>
          <a:lstStyle>
            <a:lvl1pPr>
              <a:lnSpc>
                <a:spcPct val="90000"/>
              </a:lnSpc>
              <a:spcBef>
                <a:spcPts val="0"/>
              </a:spcBef>
              <a:defRPr sz="3600" b="0" cap="all" spc="1300" baseline="0">
                <a:solidFill>
                  <a:schemeClr val="accent1"/>
                </a:solidFill>
              </a:defRPr>
            </a:lvl1pPr>
            <a:lvl2pPr>
              <a:spcBef>
                <a:spcPts val="0"/>
              </a:spcBef>
              <a:defRPr sz="3500" b="0"/>
            </a:lvl2pPr>
          </a:lstStyle>
          <a:p>
            <a:pPr lvl="0"/>
            <a:r>
              <a:rPr lang="fr-FR" dirty="0"/>
              <a:t>SOMMAIRE</a:t>
            </a:r>
          </a:p>
        </p:txBody>
      </p:sp>
      <p:sp>
        <p:nvSpPr>
          <p:cNvPr id="8" name="Espace réservé du texte 7">
            <a:extLst>
              <a:ext uri="{FF2B5EF4-FFF2-40B4-BE49-F238E27FC236}">
                <a16:creationId xmlns:a16="http://schemas.microsoft.com/office/drawing/2014/main" id="{7F1B7E68-DAAA-435E-811F-B902D09A8065}"/>
              </a:ext>
            </a:extLst>
          </p:cNvPr>
          <p:cNvSpPr>
            <a:spLocks noGrp="1"/>
          </p:cNvSpPr>
          <p:nvPr>
            <p:ph type="body" sz="quarter" idx="11"/>
          </p:nvPr>
        </p:nvSpPr>
        <p:spPr>
          <a:xfrm>
            <a:off x="3099004" y="2566447"/>
            <a:ext cx="8588171" cy="671979"/>
          </a:xfrm>
        </p:spPr>
        <p:txBody>
          <a:bodyPr numCol="2" spcCol="1080000"/>
          <a:lstStyle>
            <a:lvl1pPr marL="216000" indent="-216000">
              <a:spcBef>
                <a:spcPts val="1800"/>
              </a:spcBef>
              <a:buFont typeface="+mj-lt"/>
              <a:buAutoNum type="arabicPeriod"/>
              <a:tabLst/>
              <a:defRPr sz="1500">
                <a:solidFill>
                  <a:schemeClr val="accent1"/>
                </a:solidFill>
              </a:defRPr>
            </a:lvl1pPr>
            <a:lvl2pPr marL="216000" indent="-216000">
              <a:spcBef>
                <a:spcPts val="200"/>
              </a:spcBef>
              <a:buFont typeface="Arial" panose="020B0604020202020204" pitchFamily="34" charset="0"/>
              <a:buChar char="•"/>
              <a:defRPr sz="12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p:txBody>
      </p:sp>
      <p:sp>
        <p:nvSpPr>
          <p:cNvPr id="11" name="Freeform 5">
            <a:extLst>
              <a:ext uri="{FF2B5EF4-FFF2-40B4-BE49-F238E27FC236}">
                <a16:creationId xmlns:a16="http://schemas.microsoft.com/office/drawing/2014/main" id="{6B80FB11-5127-493B-89C3-24DBBD9074E0}"/>
              </a:ext>
            </a:extLst>
          </p:cNvPr>
          <p:cNvSpPr>
            <a:spLocks/>
          </p:cNvSpPr>
          <p:nvPr userDrawn="1"/>
        </p:nvSpPr>
        <p:spPr bwMode="auto">
          <a:xfrm>
            <a:off x="0" y="2722562"/>
            <a:ext cx="2616200" cy="4135438"/>
          </a:xfrm>
          <a:custGeom>
            <a:avLst/>
            <a:gdLst>
              <a:gd name="T0" fmla="*/ 0 w 1648"/>
              <a:gd name="T1" fmla="*/ 0 h 2605"/>
              <a:gd name="T2" fmla="*/ 0 w 1648"/>
              <a:gd name="T3" fmla="*/ 24 h 2605"/>
              <a:gd name="T4" fmla="*/ 0 w 1648"/>
              <a:gd name="T5" fmla="*/ 2605 h 2605"/>
              <a:gd name="T6" fmla="*/ 1648 w 1648"/>
              <a:gd name="T7" fmla="*/ 2605 h 2605"/>
              <a:gd name="T8" fmla="*/ 0 w 1648"/>
              <a:gd name="T9" fmla="*/ 0 h 2605"/>
            </a:gdLst>
            <a:ahLst/>
            <a:cxnLst>
              <a:cxn ang="0">
                <a:pos x="T0" y="T1"/>
              </a:cxn>
              <a:cxn ang="0">
                <a:pos x="T2" y="T3"/>
              </a:cxn>
              <a:cxn ang="0">
                <a:pos x="T4" y="T5"/>
              </a:cxn>
              <a:cxn ang="0">
                <a:pos x="T6" y="T7"/>
              </a:cxn>
              <a:cxn ang="0">
                <a:pos x="T8" y="T9"/>
              </a:cxn>
            </a:cxnLst>
            <a:rect l="0" t="0" r="r" b="b"/>
            <a:pathLst>
              <a:path w="1648" h="2605">
                <a:moveTo>
                  <a:pt x="0" y="0"/>
                </a:moveTo>
                <a:lnTo>
                  <a:pt x="0" y="24"/>
                </a:lnTo>
                <a:lnTo>
                  <a:pt x="0" y="2605"/>
                </a:lnTo>
                <a:lnTo>
                  <a:pt x="1648" y="2605"/>
                </a:lnTo>
                <a:lnTo>
                  <a:pt x="0" y="0"/>
                </a:lnTo>
                <a:close/>
              </a:path>
            </a:pathLst>
          </a:custGeom>
          <a:solidFill>
            <a:srgbClr val="E3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orme libre : forme 14">
            <a:extLst>
              <a:ext uri="{FF2B5EF4-FFF2-40B4-BE49-F238E27FC236}">
                <a16:creationId xmlns:a16="http://schemas.microsoft.com/office/drawing/2014/main" id="{8F0641CC-ED3B-46A4-A8FC-C5EFFBDCF118}"/>
              </a:ext>
            </a:extLst>
          </p:cNvPr>
          <p:cNvSpPr>
            <a:spLocks/>
          </p:cNvSpPr>
          <p:nvPr/>
        </p:nvSpPr>
        <p:spPr bwMode="auto">
          <a:xfrm>
            <a:off x="8974530" y="0"/>
            <a:ext cx="3217470" cy="1428433"/>
          </a:xfrm>
          <a:custGeom>
            <a:avLst/>
            <a:gdLst>
              <a:gd name="connsiteX0" fmla="*/ 0 w 3217470"/>
              <a:gd name="connsiteY0" fmla="*/ 0 h 1428433"/>
              <a:gd name="connsiteX1" fmla="*/ 3217470 w 3217470"/>
              <a:gd name="connsiteY1" fmla="*/ 0 h 1428433"/>
              <a:gd name="connsiteX2" fmla="*/ 3217470 w 3217470"/>
              <a:gd name="connsiteY2" fmla="*/ 1428433 h 1428433"/>
            </a:gdLst>
            <a:ahLst/>
            <a:cxnLst>
              <a:cxn ang="0">
                <a:pos x="connsiteX0" y="connsiteY0"/>
              </a:cxn>
              <a:cxn ang="0">
                <a:pos x="connsiteX1" y="connsiteY1"/>
              </a:cxn>
              <a:cxn ang="0">
                <a:pos x="connsiteX2" y="connsiteY2"/>
              </a:cxn>
            </a:cxnLst>
            <a:rect l="l" t="t" r="r" b="b"/>
            <a:pathLst>
              <a:path w="3217470" h="1428433">
                <a:moveTo>
                  <a:pt x="0" y="0"/>
                </a:moveTo>
                <a:lnTo>
                  <a:pt x="3217470" y="0"/>
                </a:lnTo>
                <a:lnTo>
                  <a:pt x="3217470" y="1428433"/>
                </a:lnTo>
                <a:close/>
              </a:path>
            </a:pathLst>
          </a:custGeom>
          <a:solidFill>
            <a:srgbClr val="E3F1EF"/>
          </a:solidFill>
          <a:ln>
            <a:noFill/>
          </a:ln>
        </p:spPr>
        <p:txBody>
          <a:bodyPr vert="horz" wrap="square" lIns="91440" tIns="45720" rIns="91440" bIns="45720" numCol="1" anchor="t" anchorCtr="0" compatLnSpc="1">
            <a:prstTxWarp prst="textNoShape">
              <a:avLst/>
            </a:prstTxWarp>
            <a:noAutofit/>
          </a:bodyPr>
          <a:lstStyle/>
          <a:p>
            <a:endParaRPr lang="fr-FR" dirty="0"/>
          </a:p>
        </p:txBody>
      </p:sp>
      <p:cxnSp>
        <p:nvCxnSpPr>
          <p:cNvPr id="16" name="Connecteur droit 15">
            <a:extLst>
              <a:ext uri="{FF2B5EF4-FFF2-40B4-BE49-F238E27FC236}">
                <a16:creationId xmlns:a16="http://schemas.microsoft.com/office/drawing/2014/main" id="{BEF68EC0-2A8C-4F63-9FB8-1C36CCF40FB1}"/>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A52F169B-AC8F-4482-B542-26642DFCC4E9}"/>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846688AE-4B07-46ED-A85C-DC6388BE15E0}"/>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5F079676-F721-488D-8E72-76778B66733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DB3F30AA-8992-4916-B8F6-7DC9FEC9EA88}"/>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A4B668F9-6FF4-41EA-8BF1-47AEECA9C1BB}"/>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8F4BCCE3-C784-4022-A313-4EE10E12FC4C}"/>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4BFDE04E-2000-4D33-A491-6A21786A7BC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4A5902E-8C0B-493A-9FF1-00042451A806}"/>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7B0DC174-2A3B-4549-BA34-EE862AC54C6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2D9D3371-2A8C-49C6-879D-A6B1F497B8F3}"/>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13A8A60E-16D8-4D50-8C21-73EDB061C992}"/>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44499CF5-8CC7-4A3C-841A-90FF35DCE3A2}"/>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0C0D064F-B81A-41E0-9721-9854BDE71C6E}"/>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E70C80A6-E330-4503-89E2-8C89512A022E}"/>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778F1507-BF21-456C-B856-19E984A8DCF4}"/>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90E27540-5327-4487-B6FD-ACF3A2F40AA8}"/>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6D0D7AF9-816D-4A3E-876A-30F472634907}"/>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C7D891D9-8C2F-4B8B-BAFF-CC4EA423D6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1F3CABD9-51E0-4C5B-9737-10243F959A5C}"/>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BA2E47D7-64EA-40E5-AAED-9D32FC3C035B}"/>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D7DEFA8A-20B5-43C3-A951-69B7771DBC99}"/>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94562A60-DB81-41CD-BACF-AFCA1C0B66A4}"/>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E0303524-37B1-4859-B026-B239BF0EF290}"/>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BBE7E5E0-FCF2-4E30-98DC-7A107D026DBC}"/>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164C640B-1A54-45D3-B215-9F60ED5B4215}"/>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878FAEA0-1634-4684-8293-B9792858FA74}"/>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sp>
        <p:nvSpPr>
          <p:cNvPr id="44" name="Espace réservé du pied de page 33">
            <a:extLst>
              <a:ext uri="{FF2B5EF4-FFF2-40B4-BE49-F238E27FC236}">
                <a16:creationId xmlns:a16="http://schemas.microsoft.com/office/drawing/2014/main" id="{9FA7AFE6-E946-4C72-BB45-B26DF4A626D6}"/>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45" name="Espace réservé du numéro de diapositive 34">
            <a:extLst>
              <a:ext uri="{FF2B5EF4-FFF2-40B4-BE49-F238E27FC236}">
                <a16:creationId xmlns:a16="http://schemas.microsoft.com/office/drawing/2014/main" id="{BDB8312C-9F3F-4042-A48A-0F5590678DB8}"/>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46" name="Image 45">
            <a:extLst>
              <a:ext uri="{FF2B5EF4-FFF2-40B4-BE49-F238E27FC236}">
                <a16:creationId xmlns:a16="http://schemas.microsoft.com/office/drawing/2014/main" id="{E3EA923F-8F8E-435F-BC1A-56F9753B88D7}"/>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66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E2081FE1-ACA4-4D16-AEFF-2BB72360B68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38705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3"/>
        </a:solidFill>
        <a:effectLst/>
      </p:bgPr>
    </p:bg>
    <p:spTree>
      <p:nvGrpSpPr>
        <p:cNvPr id="1" name=""/>
        <p:cNvGrpSpPr/>
        <p:nvPr/>
      </p:nvGrpSpPr>
      <p:grpSpPr>
        <a:xfrm>
          <a:off x="0" y="0"/>
          <a:ext cx="0" cy="0"/>
          <a:chOff x="0" y="0"/>
          <a:chExt cx="0" cy="0"/>
        </a:xfrm>
      </p:grpSpPr>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7" name="Groupe 6">
            <a:extLst>
              <a:ext uri="{FF2B5EF4-FFF2-40B4-BE49-F238E27FC236}">
                <a16:creationId xmlns:a16="http://schemas.microsoft.com/office/drawing/2014/main" id="{BB047128-3CBA-4B3C-89E0-890B591D4183}"/>
              </a:ext>
            </a:extLst>
          </p:cNvPr>
          <p:cNvGrpSpPr/>
          <p:nvPr userDrawn="1"/>
        </p:nvGrpSpPr>
        <p:grpSpPr>
          <a:xfrm>
            <a:off x="5553608" y="481961"/>
            <a:ext cx="1084785" cy="5894079"/>
            <a:chOff x="5553608" y="515066"/>
            <a:chExt cx="1084785" cy="5894079"/>
          </a:xfrm>
          <a:solidFill>
            <a:schemeClr val="bg1">
              <a:alpha val="50000"/>
            </a:schemeClr>
          </a:solidFill>
        </p:grpSpPr>
        <p:sp>
          <p:nvSpPr>
            <p:cNvPr id="45" name="Freeform 5">
              <a:extLst>
                <a:ext uri="{FF2B5EF4-FFF2-40B4-BE49-F238E27FC236}">
                  <a16:creationId xmlns:a16="http://schemas.microsoft.com/office/drawing/2014/main" id="{EE727139-8889-4219-AE7E-D0580B2ED7E3}"/>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5">
              <a:extLst>
                <a:ext uri="{FF2B5EF4-FFF2-40B4-BE49-F238E27FC236}">
                  <a16:creationId xmlns:a16="http://schemas.microsoft.com/office/drawing/2014/main" id="{30CFDAF5-7E8D-4230-86DF-589113F907A8}"/>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8" name="Espace réservé du texte 2">
            <a:extLst>
              <a:ext uri="{FF2B5EF4-FFF2-40B4-BE49-F238E27FC236}">
                <a16:creationId xmlns:a16="http://schemas.microsoft.com/office/drawing/2014/main" id="{C0767205-A2AC-4E6F-AE2B-8EF3D0218A28}"/>
              </a:ext>
            </a:extLst>
          </p:cNvPr>
          <p:cNvSpPr>
            <a:spLocks noGrp="1"/>
          </p:cNvSpPr>
          <p:nvPr>
            <p:ph type="body" sz="quarter" idx="10"/>
          </p:nvPr>
        </p:nvSpPr>
        <p:spPr>
          <a:xfrm>
            <a:off x="1435100" y="1293092"/>
            <a:ext cx="9321800" cy="3569368"/>
          </a:xfrm>
        </p:spPr>
        <p:txBody>
          <a:bodyPr wrap="square" anchor="ctr">
            <a:normAutofit/>
          </a:bodyPr>
          <a:lstStyle>
            <a:lvl1pPr algn="ctr">
              <a:defRPr sz="4000"/>
            </a:lvl1pPr>
          </a:lstStyle>
          <a:p>
            <a:pPr lvl="0"/>
            <a:endParaRPr lang="fr-FR" dirty="0"/>
          </a:p>
        </p:txBody>
      </p:sp>
    </p:spTree>
    <p:extLst>
      <p:ext uri="{BB962C8B-B14F-4D97-AF65-F5344CB8AC3E}">
        <p14:creationId xmlns:p14="http://schemas.microsoft.com/office/powerpoint/2010/main" val="24330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6"/>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3</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solidFill>
                  <a:schemeClr val="tx1"/>
                </a:solidFill>
              </a:defRPr>
            </a:lvl1pPr>
          </a:lstStyle>
          <a:p>
            <a:r>
              <a:rPr lang="fr-FR" dirty="0"/>
              <a:t>Titre de la partie 3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solidFill>
                  <a:schemeClr val="tx1"/>
                </a:solidFill>
              </a:defRPr>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393747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dirty="0"/>
              <a:t>Titre de la présentation</a:t>
            </a:r>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5"/>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5"/>
          </a:solidFill>
          <a:ln w="3175">
            <a:solidFill>
              <a:schemeClr val="accent5"/>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837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28217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rgbClr val="798FC8"/>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smtClean="0"/>
              <a:t>Modifier les styles du texte du masque</a:t>
            </a:r>
          </a:p>
          <a:p>
            <a:pPr lvl="1"/>
            <a:endParaRPr lang="fr-FR" dirty="0" smtClean="0"/>
          </a:p>
        </p:txBody>
      </p:sp>
    </p:spTree>
    <p:extLst>
      <p:ext uri="{BB962C8B-B14F-4D97-AF65-F5344CB8AC3E}">
        <p14:creationId xmlns:p14="http://schemas.microsoft.com/office/powerpoint/2010/main" val="267536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chemeClr val="accent6">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chemeClr val="accent6">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AE20AAE9-ED41-43E0-98A9-5570C1C343D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24448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5"/>
        </a:solidFill>
        <a:effectLst/>
      </p:bgPr>
    </p:bg>
    <p:spTree>
      <p:nvGrpSpPr>
        <p:cNvPr id="1" name=""/>
        <p:cNvGrpSpPr/>
        <p:nvPr/>
      </p:nvGrpSpPr>
      <p:grpSpPr>
        <a:xfrm>
          <a:off x="0" y="0"/>
          <a:ext cx="0" cy="0"/>
          <a:chOff x="0" y="0"/>
          <a:chExt cx="0" cy="0"/>
        </a:xfrm>
      </p:grpSpPr>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7" name="Groupe 6">
            <a:extLst>
              <a:ext uri="{FF2B5EF4-FFF2-40B4-BE49-F238E27FC236}">
                <a16:creationId xmlns:a16="http://schemas.microsoft.com/office/drawing/2014/main" id="{BB047128-3CBA-4B3C-89E0-890B591D4183}"/>
              </a:ext>
            </a:extLst>
          </p:cNvPr>
          <p:cNvGrpSpPr/>
          <p:nvPr userDrawn="1"/>
        </p:nvGrpSpPr>
        <p:grpSpPr>
          <a:xfrm>
            <a:off x="5553608" y="481961"/>
            <a:ext cx="1084785" cy="5894079"/>
            <a:chOff x="5553608" y="515066"/>
            <a:chExt cx="1084785" cy="5894079"/>
          </a:xfrm>
          <a:solidFill>
            <a:schemeClr val="bg1">
              <a:alpha val="50000"/>
            </a:schemeClr>
          </a:solidFill>
        </p:grpSpPr>
        <p:sp>
          <p:nvSpPr>
            <p:cNvPr id="45" name="Freeform 5">
              <a:extLst>
                <a:ext uri="{FF2B5EF4-FFF2-40B4-BE49-F238E27FC236}">
                  <a16:creationId xmlns:a16="http://schemas.microsoft.com/office/drawing/2014/main" id="{EE727139-8889-4219-AE7E-D0580B2ED7E3}"/>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5">
              <a:extLst>
                <a:ext uri="{FF2B5EF4-FFF2-40B4-BE49-F238E27FC236}">
                  <a16:creationId xmlns:a16="http://schemas.microsoft.com/office/drawing/2014/main" id="{30CFDAF5-7E8D-4230-86DF-589113F907A8}"/>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8" name="Espace réservé du texte 2">
            <a:extLst>
              <a:ext uri="{FF2B5EF4-FFF2-40B4-BE49-F238E27FC236}">
                <a16:creationId xmlns:a16="http://schemas.microsoft.com/office/drawing/2014/main" id="{48CB1077-A98C-433A-9E2F-A356C9E5233F}"/>
              </a:ext>
            </a:extLst>
          </p:cNvPr>
          <p:cNvSpPr>
            <a:spLocks noGrp="1"/>
          </p:cNvSpPr>
          <p:nvPr>
            <p:ph type="body" sz="quarter" idx="10"/>
          </p:nvPr>
        </p:nvSpPr>
        <p:spPr>
          <a:xfrm>
            <a:off x="1435100" y="1293092"/>
            <a:ext cx="9321800" cy="3569368"/>
          </a:xfrm>
        </p:spPr>
        <p:txBody>
          <a:bodyPr wrap="square" anchor="ctr">
            <a:normAutofit/>
          </a:bodyPr>
          <a:lstStyle>
            <a:lvl1pPr algn="ctr">
              <a:defRPr sz="4000">
                <a:solidFill>
                  <a:schemeClr val="bg1"/>
                </a:solidFill>
              </a:defRPr>
            </a:lvl1pPr>
          </a:lstStyle>
          <a:p>
            <a:pPr lvl="0"/>
            <a:endParaRPr lang="fr-FR" dirty="0"/>
          </a:p>
        </p:txBody>
      </p:sp>
    </p:spTree>
    <p:extLst>
      <p:ext uri="{BB962C8B-B14F-4D97-AF65-F5344CB8AC3E}">
        <p14:creationId xmlns:p14="http://schemas.microsoft.com/office/powerpoint/2010/main" val="12327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Q&amp;A">
    <p:bg>
      <p:bgPr>
        <a:solidFill>
          <a:schemeClr val="accent2"/>
        </a:solidFill>
        <a:effectLst/>
      </p:bgPr>
    </p:bg>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D6B0A33F-DBB0-44C8-B2D4-28BCA36240B3}"/>
              </a:ext>
            </a:extLst>
          </p:cNvPr>
          <p:cNvSpPr>
            <a:spLocks/>
          </p:cNvSpPr>
          <p:nvPr userDrawn="1"/>
        </p:nvSpPr>
        <p:spPr bwMode="auto">
          <a:xfrm flipH="1" flipV="1">
            <a:off x="-600" y="31749"/>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101" name="Espace réservé du texte 33">
            <a:extLst>
              <a:ext uri="{FF2B5EF4-FFF2-40B4-BE49-F238E27FC236}">
                <a16:creationId xmlns:a16="http://schemas.microsoft.com/office/drawing/2014/main" id="{719A45E6-1578-4C2C-9C4A-E0E5D21FCC4D}"/>
              </a:ext>
            </a:extLst>
          </p:cNvPr>
          <p:cNvSpPr>
            <a:spLocks noGrp="1"/>
          </p:cNvSpPr>
          <p:nvPr>
            <p:ph type="body" sz="quarter" idx="12" hasCustomPrompt="1"/>
          </p:nvPr>
        </p:nvSpPr>
        <p:spPr>
          <a:xfrm>
            <a:off x="625225" y="2960057"/>
            <a:ext cx="8108542" cy="747897"/>
          </a:xfrm>
        </p:spPr>
        <p:txBody>
          <a:bodyPr anchor="b"/>
          <a:lstStyle>
            <a:lvl1pPr algn="l">
              <a:lnSpc>
                <a:spcPct val="90000"/>
              </a:lnSpc>
              <a:spcBef>
                <a:spcPts val="0"/>
              </a:spcBef>
              <a:defRPr sz="5400" b="0"/>
            </a:lvl1pPr>
            <a:lvl2pPr>
              <a:spcBef>
                <a:spcPts val="0"/>
              </a:spcBef>
              <a:defRPr sz="3500" b="0"/>
            </a:lvl2pPr>
          </a:lstStyle>
          <a:p>
            <a:pPr lvl="0"/>
            <a:r>
              <a:rPr lang="fr-FR" dirty="0"/>
              <a:t>Merci de votre attention !</a:t>
            </a:r>
          </a:p>
        </p:txBody>
      </p:sp>
      <p:cxnSp>
        <p:nvCxnSpPr>
          <p:cNvPr id="33" name="Connecteur droit 32">
            <a:extLst>
              <a:ext uri="{FF2B5EF4-FFF2-40B4-BE49-F238E27FC236}">
                <a16:creationId xmlns:a16="http://schemas.microsoft.com/office/drawing/2014/main" id="{A20673ED-E491-422A-A134-1711B1BE77C1}"/>
              </a:ext>
            </a:extLst>
          </p:cNvPr>
          <p:cNvCxnSpPr>
            <a:cxnSpLocks/>
          </p:cNvCxnSpPr>
          <p:nvPr userDrawn="1"/>
        </p:nvCxnSpPr>
        <p:spPr>
          <a:xfrm flipH="1">
            <a:off x="625225" y="2680432"/>
            <a:ext cx="1152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space réservé du texte 33">
            <a:extLst>
              <a:ext uri="{FF2B5EF4-FFF2-40B4-BE49-F238E27FC236}">
                <a16:creationId xmlns:a16="http://schemas.microsoft.com/office/drawing/2014/main" id="{24DB2CAB-0481-4916-975B-80F587D8FA92}"/>
              </a:ext>
            </a:extLst>
          </p:cNvPr>
          <p:cNvSpPr>
            <a:spLocks noGrp="1"/>
          </p:cNvSpPr>
          <p:nvPr>
            <p:ph type="body" sz="quarter" idx="13" hasCustomPrompt="1"/>
          </p:nvPr>
        </p:nvSpPr>
        <p:spPr>
          <a:xfrm>
            <a:off x="625225" y="3803205"/>
            <a:ext cx="8108542" cy="747897"/>
          </a:xfrm>
        </p:spPr>
        <p:txBody>
          <a:bodyPr wrap="none" anchor="t"/>
          <a:lstStyle>
            <a:lvl1pPr algn="l">
              <a:lnSpc>
                <a:spcPct val="90000"/>
              </a:lnSpc>
              <a:spcBef>
                <a:spcPts val="0"/>
              </a:spcBef>
              <a:defRPr sz="5400" b="0">
                <a:solidFill>
                  <a:schemeClr val="bg1"/>
                </a:solidFill>
              </a:defRPr>
            </a:lvl1pPr>
            <a:lvl2pPr>
              <a:spcBef>
                <a:spcPts val="0"/>
              </a:spcBef>
              <a:defRPr sz="3500" b="0"/>
            </a:lvl2pPr>
          </a:lstStyle>
          <a:p>
            <a:pPr lvl="0"/>
            <a:r>
              <a:rPr lang="fr-FR" dirty="0"/>
              <a:t>Avez-vous des questions ?</a:t>
            </a:r>
          </a:p>
        </p:txBody>
      </p:sp>
    </p:spTree>
    <p:extLst>
      <p:ext uri="{BB962C8B-B14F-4D97-AF65-F5344CB8AC3E}">
        <p14:creationId xmlns:p14="http://schemas.microsoft.com/office/powerpoint/2010/main" val="30090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xfrm>
            <a:off x="502288" y="6575144"/>
            <a:ext cx="1476366" cy="107722"/>
          </a:xfrm>
          <a:ln/>
        </p:spPr>
        <p:txBody>
          <a:bodyPr/>
          <a:lstStyle>
            <a:lvl1pPr>
              <a:defRPr/>
            </a:lvl1pPr>
          </a:lstStyle>
          <a:p>
            <a:pPr>
              <a:defRPr/>
            </a:pPr>
            <a:r>
              <a:rPr lang="fr-FR" altLang="fr-FR"/>
              <a:t>Les métiers du nettoyage</a:t>
            </a:r>
          </a:p>
        </p:txBody>
      </p:sp>
      <p:sp>
        <p:nvSpPr>
          <p:cNvPr id="5" name="Rectangle 3"/>
          <p:cNvSpPr>
            <a:spLocks noGrp="1" noChangeArrowheads="1"/>
          </p:cNvSpPr>
          <p:nvPr>
            <p:ph type="sldNum" sz="quarter" idx="11"/>
          </p:nvPr>
        </p:nvSpPr>
        <p:spPr>
          <a:ln/>
        </p:spPr>
        <p:txBody>
          <a:bodyPr/>
          <a:lstStyle>
            <a:lvl1pPr>
              <a:defRPr/>
            </a:lvl1pPr>
          </a:lstStyle>
          <a:p>
            <a:pPr>
              <a:defRPr/>
            </a:pPr>
            <a:fld id="{53BE2F4E-B273-42C4-8C38-F075098BE9D2}" type="slidenum">
              <a:rPr lang="fr-FR" altLang="fr-FR"/>
              <a:pPr>
                <a:defRPr/>
              </a:pPr>
              <a:t>‹N°›</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r>
              <a:rPr lang="fr-FR" altLang="fr-FR"/>
              <a:t>Septembre 2019</a:t>
            </a:r>
            <a:endParaRPr lang="fr-FR" altLang="fr-FR" dirty="0"/>
          </a:p>
        </p:txBody>
      </p:sp>
    </p:spTree>
    <p:extLst>
      <p:ext uri="{BB962C8B-B14F-4D97-AF65-F5344CB8AC3E}">
        <p14:creationId xmlns:p14="http://schemas.microsoft.com/office/powerpoint/2010/main" val="148644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2495550" y="2120900"/>
            <a:ext cx="7200900" cy="3886200"/>
          </a:xfrm>
        </p:spPr>
        <p:txBody>
          <a:bodyPr bIns="1008000" anchor="ctr"/>
          <a:lstStyle>
            <a:lvl1pPr algn="ctr">
              <a:defRPr sz="1200"/>
            </a:lvl1pPr>
          </a:lstStyle>
          <a:p>
            <a:endParaRPr lang="fr-FR" dirty="0"/>
          </a:p>
        </p:txBody>
      </p:sp>
      <p:sp>
        <p:nvSpPr>
          <p:cNvPr id="13" name="Titre 12">
            <a:extLst>
              <a:ext uri="{FF2B5EF4-FFF2-40B4-BE49-F238E27FC236}">
                <a16:creationId xmlns:a16="http://schemas.microsoft.com/office/drawing/2014/main" id="{A5FBB4AA-F3B0-4FA0-89DF-222F053F794C}"/>
              </a:ext>
            </a:extLst>
          </p:cNvPr>
          <p:cNvSpPr>
            <a:spLocks noGrp="1"/>
          </p:cNvSpPr>
          <p:nvPr>
            <p:ph type="title" hasCustomPrompt="1"/>
          </p:nvPr>
        </p:nvSpPr>
        <p:spPr/>
        <p:txBody>
          <a:bodyPr/>
          <a:lstStyle/>
          <a:p>
            <a:r>
              <a:rPr lang="fr-FR" dirty="0"/>
              <a:t>Titre niveau 1 éventuel</a:t>
            </a:r>
          </a:p>
        </p:txBody>
      </p:sp>
    </p:spTree>
    <p:extLst>
      <p:ext uri="{BB962C8B-B14F-4D97-AF65-F5344CB8AC3E}">
        <p14:creationId xmlns:p14="http://schemas.microsoft.com/office/powerpoint/2010/main" val="3171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1339850" y="1219200"/>
            <a:ext cx="4756150" cy="4127500"/>
          </a:xfrm>
        </p:spPr>
        <p:txBody>
          <a:bodyPr bIns="1008000" anchor="ctr"/>
          <a:lstStyle>
            <a:lvl1pPr algn="ctr">
              <a:defRPr sz="1200"/>
            </a:lvl1pPr>
          </a:lstStyle>
          <a:p>
            <a:endParaRPr lang="fr-FR" dirty="0"/>
          </a:p>
        </p:txBody>
      </p:sp>
      <p:sp>
        <p:nvSpPr>
          <p:cNvPr id="10" name="Espace réservé pour une image  11">
            <a:extLst>
              <a:ext uri="{FF2B5EF4-FFF2-40B4-BE49-F238E27FC236}">
                <a16:creationId xmlns:a16="http://schemas.microsoft.com/office/drawing/2014/main" id="{A0C964C2-4A55-41DB-AD3D-56F20377F36C}"/>
              </a:ext>
            </a:extLst>
          </p:cNvPr>
          <p:cNvSpPr>
            <a:spLocks noGrp="1"/>
          </p:cNvSpPr>
          <p:nvPr>
            <p:ph type="pic" sz="quarter" idx="13"/>
          </p:nvPr>
        </p:nvSpPr>
        <p:spPr>
          <a:xfrm>
            <a:off x="6927850" y="1219200"/>
            <a:ext cx="4756150" cy="4127500"/>
          </a:xfrm>
        </p:spPr>
        <p:txBody>
          <a:bodyPr bIns="1008000" anchor="ctr"/>
          <a:lstStyle>
            <a:lvl1pPr algn="ctr">
              <a:defRPr sz="1200"/>
            </a:lvl1pPr>
          </a:lstStyle>
          <a:p>
            <a:endParaRPr lang="fr-FR" dirty="0"/>
          </a:p>
        </p:txBody>
      </p:sp>
      <p:sp>
        <p:nvSpPr>
          <p:cNvPr id="8" name="Espace réservé du texte 7">
            <a:extLst>
              <a:ext uri="{FF2B5EF4-FFF2-40B4-BE49-F238E27FC236}">
                <a16:creationId xmlns:a16="http://schemas.microsoft.com/office/drawing/2014/main" id="{6930E26C-094C-489A-98A3-9C66250E830C}"/>
              </a:ext>
            </a:extLst>
          </p:cNvPr>
          <p:cNvSpPr>
            <a:spLocks noGrp="1"/>
          </p:cNvSpPr>
          <p:nvPr>
            <p:ph type="body" sz="quarter" idx="14" hasCustomPrompt="1"/>
          </p:nvPr>
        </p:nvSpPr>
        <p:spPr>
          <a:xfrm>
            <a:off x="1339850" y="5588002"/>
            <a:ext cx="4756150" cy="153888"/>
          </a:xfrm>
        </p:spPr>
        <p:txBody>
          <a:bodyPr wrap="square" lIns="0" tIns="0" rIns="0" bIns="0">
            <a:spAutoFit/>
          </a:bodyPr>
          <a:lstStyle>
            <a:lvl1pPr>
              <a:spcBef>
                <a:spcPts val="0"/>
              </a:spcBef>
              <a:defRPr sz="1000" b="1"/>
            </a:lvl1pPr>
            <a:lvl2pPr>
              <a:spcBef>
                <a:spcPts val="0"/>
              </a:spcBef>
              <a:defRPr sz="1000"/>
            </a:lvl2pPr>
          </a:lstStyle>
          <a:p>
            <a:pPr lvl="0"/>
            <a:r>
              <a:rPr lang="fr-FR" dirty="0"/>
              <a:t>Légende visuel de gauche</a:t>
            </a:r>
          </a:p>
        </p:txBody>
      </p:sp>
      <p:sp>
        <p:nvSpPr>
          <p:cNvPr id="14" name="Espace réservé du texte 7">
            <a:extLst>
              <a:ext uri="{FF2B5EF4-FFF2-40B4-BE49-F238E27FC236}">
                <a16:creationId xmlns:a16="http://schemas.microsoft.com/office/drawing/2014/main" id="{6B25A1AB-15DE-49D4-80DF-299F922D116E}"/>
              </a:ext>
            </a:extLst>
          </p:cNvPr>
          <p:cNvSpPr>
            <a:spLocks noGrp="1"/>
          </p:cNvSpPr>
          <p:nvPr>
            <p:ph type="body" sz="quarter" idx="15" hasCustomPrompt="1"/>
          </p:nvPr>
        </p:nvSpPr>
        <p:spPr>
          <a:xfrm>
            <a:off x="6927850" y="5588002"/>
            <a:ext cx="4756150" cy="153888"/>
          </a:xfrm>
        </p:spPr>
        <p:txBody>
          <a:bodyPr wrap="square" lIns="0" tIns="0" rIns="0" bIns="0">
            <a:spAutoFit/>
          </a:bodyPr>
          <a:lstStyle>
            <a:lvl1pPr>
              <a:spcBef>
                <a:spcPts val="0"/>
              </a:spcBef>
              <a:defRPr sz="1000" b="1"/>
            </a:lvl1pPr>
            <a:lvl2pPr>
              <a:spcBef>
                <a:spcPts val="0"/>
              </a:spcBef>
              <a:defRPr sz="1000"/>
            </a:lvl2pPr>
          </a:lstStyle>
          <a:p>
            <a:pPr lvl="0"/>
            <a:r>
              <a:rPr lang="fr-FR" dirty="0"/>
              <a:t>Légende visuel de droite</a:t>
            </a:r>
          </a:p>
        </p:txBody>
      </p:sp>
    </p:spTree>
    <p:extLst>
      <p:ext uri="{BB962C8B-B14F-4D97-AF65-F5344CB8AC3E}">
        <p14:creationId xmlns:p14="http://schemas.microsoft.com/office/powerpoint/2010/main" val="85535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dirty="0"/>
              <a:t>Titre de la présentation</a:t>
            </a:r>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3397251" y="1207988"/>
            <a:ext cx="3841750" cy="2324100"/>
          </a:xfrm>
        </p:spPr>
        <p:txBody>
          <a:bodyPr bIns="1008000" anchor="ctr"/>
          <a:lstStyle>
            <a:lvl1pPr algn="ctr">
              <a:defRPr sz="1200"/>
            </a:lvl1pPr>
          </a:lstStyle>
          <a:p>
            <a:endParaRPr lang="fr-FR" dirty="0"/>
          </a:p>
        </p:txBody>
      </p:sp>
      <p:sp>
        <p:nvSpPr>
          <p:cNvPr id="8" name="Espace réservé du texte 7">
            <a:extLst>
              <a:ext uri="{FF2B5EF4-FFF2-40B4-BE49-F238E27FC236}">
                <a16:creationId xmlns:a16="http://schemas.microsoft.com/office/drawing/2014/main" id="{6930E26C-094C-489A-98A3-9C66250E830C}"/>
              </a:ext>
            </a:extLst>
          </p:cNvPr>
          <p:cNvSpPr>
            <a:spLocks noGrp="1"/>
          </p:cNvSpPr>
          <p:nvPr>
            <p:ph type="body" sz="quarter" idx="14" hasCustomPrompt="1"/>
          </p:nvPr>
        </p:nvSpPr>
        <p:spPr>
          <a:xfrm>
            <a:off x="3212351" y="3378200"/>
            <a:ext cx="70532" cy="153888"/>
          </a:xfrm>
        </p:spPr>
        <p:txBody>
          <a:bodyPr wrap="none" lIns="0" tIns="0" rIns="0" bIns="0">
            <a:spAutoFit/>
          </a:bodyPr>
          <a:lstStyle>
            <a:lvl1pPr>
              <a:spcBef>
                <a:spcPts val="0"/>
              </a:spcBef>
              <a:defRPr sz="1000" b="1"/>
            </a:lvl1pPr>
            <a:lvl2pPr>
              <a:spcBef>
                <a:spcPts val="0"/>
              </a:spcBef>
              <a:defRPr sz="1000"/>
            </a:lvl2pPr>
          </a:lstStyle>
          <a:p>
            <a:pPr lvl="0"/>
            <a:r>
              <a:rPr lang="fr-FR" dirty="0"/>
              <a:t>1</a:t>
            </a:r>
          </a:p>
        </p:txBody>
      </p:sp>
      <p:sp>
        <p:nvSpPr>
          <p:cNvPr id="16" name="Espace réservé pour une image  11">
            <a:extLst>
              <a:ext uri="{FF2B5EF4-FFF2-40B4-BE49-F238E27FC236}">
                <a16:creationId xmlns:a16="http://schemas.microsoft.com/office/drawing/2014/main" id="{762F44A1-84FD-45DF-92F0-73DE65301A64}"/>
              </a:ext>
            </a:extLst>
          </p:cNvPr>
          <p:cNvSpPr>
            <a:spLocks noGrp="1"/>
          </p:cNvSpPr>
          <p:nvPr>
            <p:ph type="pic" sz="quarter" idx="15"/>
          </p:nvPr>
        </p:nvSpPr>
        <p:spPr>
          <a:xfrm>
            <a:off x="7846250" y="1207988"/>
            <a:ext cx="3841750" cy="2324100"/>
          </a:xfrm>
        </p:spPr>
        <p:txBody>
          <a:bodyPr bIns="1008000" anchor="ctr"/>
          <a:lstStyle>
            <a:lvl1pPr algn="ctr">
              <a:defRPr sz="1200"/>
            </a:lvl1pPr>
          </a:lstStyle>
          <a:p>
            <a:endParaRPr lang="fr-FR" dirty="0"/>
          </a:p>
        </p:txBody>
      </p:sp>
      <p:sp>
        <p:nvSpPr>
          <p:cNvPr id="17" name="Espace réservé du texte 7">
            <a:extLst>
              <a:ext uri="{FF2B5EF4-FFF2-40B4-BE49-F238E27FC236}">
                <a16:creationId xmlns:a16="http://schemas.microsoft.com/office/drawing/2014/main" id="{9A47AE6A-DC51-468B-8F31-97D461319663}"/>
              </a:ext>
            </a:extLst>
          </p:cNvPr>
          <p:cNvSpPr>
            <a:spLocks noGrp="1"/>
          </p:cNvSpPr>
          <p:nvPr>
            <p:ph type="body" sz="quarter" idx="16" hasCustomPrompt="1"/>
          </p:nvPr>
        </p:nvSpPr>
        <p:spPr>
          <a:xfrm>
            <a:off x="7668970" y="3378200"/>
            <a:ext cx="70532" cy="153888"/>
          </a:xfrm>
        </p:spPr>
        <p:txBody>
          <a:bodyPr wrap="none" lIns="0" tIns="0" rIns="0" bIns="0">
            <a:spAutoFit/>
          </a:bodyPr>
          <a:lstStyle>
            <a:lvl1pPr algn="ctr">
              <a:spcBef>
                <a:spcPts val="0"/>
              </a:spcBef>
              <a:defRPr sz="1000" b="1"/>
            </a:lvl1pPr>
            <a:lvl2pPr>
              <a:spcBef>
                <a:spcPts val="0"/>
              </a:spcBef>
              <a:defRPr sz="1000"/>
            </a:lvl2pPr>
          </a:lstStyle>
          <a:p>
            <a:pPr lvl="0"/>
            <a:r>
              <a:rPr lang="fr-FR" dirty="0"/>
              <a:t>2</a:t>
            </a:r>
          </a:p>
        </p:txBody>
      </p:sp>
      <p:sp>
        <p:nvSpPr>
          <p:cNvPr id="18" name="Espace réservé pour une image  11">
            <a:extLst>
              <a:ext uri="{FF2B5EF4-FFF2-40B4-BE49-F238E27FC236}">
                <a16:creationId xmlns:a16="http://schemas.microsoft.com/office/drawing/2014/main" id="{B2BA43E6-2B61-4C44-A8F0-00AB59870676}"/>
              </a:ext>
            </a:extLst>
          </p:cNvPr>
          <p:cNvSpPr>
            <a:spLocks noGrp="1"/>
          </p:cNvSpPr>
          <p:nvPr>
            <p:ph type="pic" sz="quarter" idx="17"/>
          </p:nvPr>
        </p:nvSpPr>
        <p:spPr>
          <a:xfrm>
            <a:off x="3397251" y="3721100"/>
            <a:ext cx="3841750" cy="2324100"/>
          </a:xfrm>
        </p:spPr>
        <p:txBody>
          <a:bodyPr bIns="1008000" anchor="ctr"/>
          <a:lstStyle>
            <a:lvl1pPr algn="ctr">
              <a:defRPr sz="1200"/>
            </a:lvl1pPr>
          </a:lstStyle>
          <a:p>
            <a:endParaRPr lang="fr-FR" dirty="0"/>
          </a:p>
        </p:txBody>
      </p:sp>
      <p:sp>
        <p:nvSpPr>
          <p:cNvPr id="19" name="Espace réservé du texte 7">
            <a:extLst>
              <a:ext uri="{FF2B5EF4-FFF2-40B4-BE49-F238E27FC236}">
                <a16:creationId xmlns:a16="http://schemas.microsoft.com/office/drawing/2014/main" id="{E0D38075-32E3-4239-8FBF-7FE30AE04F60}"/>
              </a:ext>
            </a:extLst>
          </p:cNvPr>
          <p:cNvSpPr>
            <a:spLocks noGrp="1"/>
          </p:cNvSpPr>
          <p:nvPr>
            <p:ph type="body" sz="quarter" idx="18" hasCustomPrompt="1"/>
          </p:nvPr>
        </p:nvSpPr>
        <p:spPr>
          <a:xfrm>
            <a:off x="3212351" y="5880100"/>
            <a:ext cx="70532" cy="153888"/>
          </a:xfrm>
        </p:spPr>
        <p:txBody>
          <a:bodyPr wrap="none" lIns="0" tIns="0" rIns="0" bIns="0">
            <a:spAutoFit/>
          </a:bodyPr>
          <a:lstStyle>
            <a:lvl1pPr>
              <a:spcBef>
                <a:spcPts val="0"/>
              </a:spcBef>
              <a:defRPr sz="1000" b="1"/>
            </a:lvl1pPr>
            <a:lvl2pPr>
              <a:spcBef>
                <a:spcPts val="0"/>
              </a:spcBef>
              <a:defRPr sz="1000"/>
            </a:lvl2pPr>
          </a:lstStyle>
          <a:p>
            <a:pPr lvl="0"/>
            <a:r>
              <a:rPr lang="fr-FR" dirty="0"/>
              <a:t>3</a:t>
            </a:r>
          </a:p>
        </p:txBody>
      </p:sp>
      <p:sp>
        <p:nvSpPr>
          <p:cNvPr id="20" name="Espace réservé pour une image  11">
            <a:extLst>
              <a:ext uri="{FF2B5EF4-FFF2-40B4-BE49-F238E27FC236}">
                <a16:creationId xmlns:a16="http://schemas.microsoft.com/office/drawing/2014/main" id="{1F51114C-5BF2-4137-A7A5-D93358BE1057}"/>
              </a:ext>
            </a:extLst>
          </p:cNvPr>
          <p:cNvSpPr>
            <a:spLocks noGrp="1"/>
          </p:cNvSpPr>
          <p:nvPr>
            <p:ph type="pic" sz="quarter" idx="19"/>
          </p:nvPr>
        </p:nvSpPr>
        <p:spPr>
          <a:xfrm>
            <a:off x="7846250" y="3709888"/>
            <a:ext cx="3841750" cy="2324100"/>
          </a:xfrm>
        </p:spPr>
        <p:txBody>
          <a:bodyPr bIns="1008000" anchor="ctr"/>
          <a:lstStyle>
            <a:lvl1pPr algn="ctr">
              <a:defRPr sz="1200"/>
            </a:lvl1pPr>
          </a:lstStyle>
          <a:p>
            <a:endParaRPr lang="fr-FR" dirty="0"/>
          </a:p>
        </p:txBody>
      </p:sp>
      <p:sp>
        <p:nvSpPr>
          <p:cNvPr id="21" name="Espace réservé du texte 7">
            <a:extLst>
              <a:ext uri="{FF2B5EF4-FFF2-40B4-BE49-F238E27FC236}">
                <a16:creationId xmlns:a16="http://schemas.microsoft.com/office/drawing/2014/main" id="{C2D481B7-637E-4A56-934B-81ECB4B8A125}"/>
              </a:ext>
            </a:extLst>
          </p:cNvPr>
          <p:cNvSpPr>
            <a:spLocks noGrp="1"/>
          </p:cNvSpPr>
          <p:nvPr>
            <p:ph type="body" sz="quarter" idx="20" hasCustomPrompt="1"/>
          </p:nvPr>
        </p:nvSpPr>
        <p:spPr>
          <a:xfrm>
            <a:off x="7668970" y="5880100"/>
            <a:ext cx="70532" cy="153888"/>
          </a:xfrm>
        </p:spPr>
        <p:txBody>
          <a:bodyPr wrap="none" lIns="0" tIns="0" rIns="0" bIns="0">
            <a:spAutoFit/>
          </a:bodyPr>
          <a:lstStyle>
            <a:lvl1pPr algn="ctr">
              <a:spcBef>
                <a:spcPts val="0"/>
              </a:spcBef>
              <a:defRPr sz="1000" b="1"/>
            </a:lvl1pPr>
            <a:lvl2pPr>
              <a:spcBef>
                <a:spcPts val="0"/>
              </a:spcBef>
              <a:defRPr sz="1000"/>
            </a:lvl2pPr>
          </a:lstStyle>
          <a:p>
            <a:pPr lvl="0"/>
            <a:r>
              <a:rPr lang="fr-FR" dirty="0"/>
              <a:t>4</a:t>
            </a:r>
          </a:p>
        </p:txBody>
      </p:sp>
      <p:sp>
        <p:nvSpPr>
          <p:cNvPr id="7" name="Espace réservé du texte 6">
            <a:extLst>
              <a:ext uri="{FF2B5EF4-FFF2-40B4-BE49-F238E27FC236}">
                <a16:creationId xmlns:a16="http://schemas.microsoft.com/office/drawing/2014/main" id="{B41708AB-6A44-4BB1-B707-9E532BD956F7}"/>
              </a:ext>
            </a:extLst>
          </p:cNvPr>
          <p:cNvSpPr>
            <a:spLocks noGrp="1"/>
          </p:cNvSpPr>
          <p:nvPr>
            <p:ph type="body" sz="quarter" idx="21"/>
          </p:nvPr>
        </p:nvSpPr>
        <p:spPr>
          <a:xfrm>
            <a:off x="501650" y="5906701"/>
            <a:ext cx="2287588" cy="138499"/>
          </a:xfrm>
        </p:spPr>
        <p:txBody>
          <a:bodyPr anchor="b">
            <a:spAutoFit/>
          </a:bodyPr>
          <a:lstStyle>
            <a:lvl1pPr>
              <a:spcBef>
                <a:spcPts val="1200"/>
              </a:spcBef>
              <a:defRPr sz="900" b="0"/>
            </a:lvl1pPr>
            <a:lvl2pPr>
              <a:defRPr sz="800"/>
            </a:lvl2pPr>
            <a:lvl3pPr>
              <a:buNone/>
              <a:defRPr sz="800"/>
            </a:lvl3pPr>
            <a:lvl4pPr>
              <a:defRPr sz="800"/>
            </a:lvl4pPr>
            <a:lvl5pPr>
              <a:defRPr sz="800"/>
            </a:lvl5pPr>
          </a:lstStyle>
          <a:p>
            <a:pPr lvl="0"/>
            <a:endParaRPr lang="fr-FR" dirty="0"/>
          </a:p>
        </p:txBody>
      </p:sp>
    </p:spTree>
    <p:extLst>
      <p:ext uri="{BB962C8B-B14F-4D97-AF65-F5344CB8AC3E}">
        <p14:creationId xmlns:p14="http://schemas.microsoft.com/office/powerpoint/2010/main" val="376183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ge de fin">
    <p:spTree>
      <p:nvGrpSpPr>
        <p:cNvPr id="1" name=""/>
        <p:cNvGrpSpPr/>
        <p:nvPr/>
      </p:nvGrpSpPr>
      <p:grpSpPr>
        <a:xfrm>
          <a:off x="0" y="0"/>
          <a:ext cx="0" cy="0"/>
          <a:chOff x="0" y="0"/>
          <a:chExt cx="0" cy="0"/>
        </a:xfrm>
      </p:grpSpPr>
      <p:grpSp>
        <p:nvGrpSpPr>
          <p:cNvPr id="75" name="Groupe 74">
            <a:extLst>
              <a:ext uri="{FF2B5EF4-FFF2-40B4-BE49-F238E27FC236}">
                <a16:creationId xmlns:a16="http://schemas.microsoft.com/office/drawing/2014/main" id="{415680EC-3A2E-4E5B-8F12-5363B294A798}"/>
              </a:ext>
            </a:extLst>
          </p:cNvPr>
          <p:cNvGrpSpPr/>
          <p:nvPr userDrawn="1"/>
        </p:nvGrpSpPr>
        <p:grpSpPr>
          <a:xfrm>
            <a:off x="502288" y="483860"/>
            <a:ext cx="1569180" cy="1377896"/>
            <a:chOff x="2185988" y="0"/>
            <a:chExt cx="7813676" cy="6861176"/>
          </a:xfrm>
        </p:grpSpPr>
        <p:sp>
          <p:nvSpPr>
            <p:cNvPr id="76" name="Freeform 5">
              <a:extLst>
                <a:ext uri="{FF2B5EF4-FFF2-40B4-BE49-F238E27FC236}">
                  <a16:creationId xmlns:a16="http://schemas.microsoft.com/office/drawing/2014/main" id="{0ADC2E59-9BDC-4370-BB7C-094E7F5A6EA8}"/>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7" name="Freeform 6">
              <a:extLst>
                <a:ext uri="{FF2B5EF4-FFF2-40B4-BE49-F238E27FC236}">
                  <a16:creationId xmlns:a16="http://schemas.microsoft.com/office/drawing/2014/main" id="{3AA6A62E-B54C-4C92-8B68-A5A733474ED5}"/>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8" name="Freeform 7">
              <a:extLst>
                <a:ext uri="{FF2B5EF4-FFF2-40B4-BE49-F238E27FC236}">
                  <a16:creationId xmlns:a16="http://schemas.microsoft.com/office/drawing/2014/main" id="{8E759398-61E4-42B9-8170-5FB5FB2A0EAC}"/>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9" name="Freeform 8">
              <a:extLst>
                <a:ext uri="{FF2B5EF4-FFF2-40B4-BE49-F238E27FC236}">
                  <a16:creationId xmlns:a16="http://schemas.microsoft.com/office/drawing/2014/main" id="{2492BD7B-4E2E-41FF-BBE8-BC632C00C1F6}"/>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0" name="Freeform 9">
              <a:extLst>
                <a:ext uri="{FF2B5EF4-FFF2-40B4-BE49-F238E27FC236}">
                  <a16:creationId xmlns:a16="http://schemas.microsoft.com/office/drawing/2014/main" id="{92E3F34D-F574-4761-A6F1-A11E9F9A64E0}"/>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1" name="Freeform 10">
              <a:extLst>
                <a:ext uri="{FF2B5EF4-FFF2-40B4-BE49-F238E27FC236}">
                  <a16:creationId xmlns:a16="http://schemas.microsoft.com/office/drawing/2014/main" id="{422DDD48-536A-4C49-ACAE-BD2A22BD150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2" name="Rectangle 81">
              <a:extLst>
                <a:ext uri="{FF2B5EF4-FFF2-40B4-BE49-F238E27FC236}">
                  <a16:creationId xmlns:a16="http://schemas.microsoft.com/office/drawing/2014/main" id="{19579766-4967-4734-902C-9B75827AA994}"/>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3" name="Freeform 12">
              <a:extLst>
                <a:ext uri="{FF2B5EF4-FFF2-40B4-BE49-F238E27FC236}">
                  <a16:creationId xmlns:a16="http://schemas.microsoft.com/office/drawing/2014/main" id="{FDF9DA8A-5787-412B-9E97-72D15796C3ED}"/>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4" name="Freeform 13">
              <a:extLst>
                <a:ext uri="{FF2B5EF4-FFF2-40B4-BE49-F238E27FC236}">
                  <a16:creationId xmlns:a16="http://schemas.microsoft.com/office/drawing/2014/main" id="{1B5C078C-CDAD-4C50-B66C-B77B2E3B5E92}"/>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5" name="Freeform 14">
              <a:extLst>
                <a:ext uri="{FF2B5EF4-FFF2-40B4-BE49-F238E27FC236}">
                  <a16:creationId xmlns:a16="http://schemas.microsoft.com/office/drawing/2014/main" id="{BF7B3032-7790-4B43-9DAE-487886AC1C4E}"/>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6" name="Freeform 15">
              <a:extLst>
                <a:ext uri="{FF2B5EF4-FFF2-40B4-BE49-F238E27FC236}">
                  <a16:creationId xmlns:a16="http://schemas.microsoft.com/office/drawing/2014/main" id="{AB0D27AF-7A45-4861-BC4B-C6E67CFC3B81}"/>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7" name="Freeform 16">
              <a:extLst>
                <a:ext uri="{FF2B5EF4-FFF2-40B4-BE49-F238E27FC236}">
                  <a16:creationId xmlns:a16="http://schemas.microsoft.com/office/drawing/2014/main" id="{23CF690C-5B54-4E85-977F-B15992E5DE33}"/>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8" name="Freeform 17">
              <a:extLst>
                <a:ext uri="{FF2B5EF4-FFF2-40B4-BE49-F238E27FC236}">
                  <a16:creationId xmlns:a16="http://schemas.microsoft.com/office/drawing/2014/main" id="{8FDBAEBB-2DC8-4F77-AB45-4DBE56A7592F}"/>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9" name="Freeform 18">
              <a:extLst>
                <a:ext uri="{FF2B5EF4-FFF2-40B4-BE49-F238E27FC236}">
                  <a16:creationId xmlns:a16="http://schemas.microsoft.com/office/drawing/2014/main" id="{62846F43-80B7-4875-B07E-A4D750B40666}"/>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0" name="Freeform 19">
              <a:extLst>
                <a:ext uri="{FF2B5EF4-FFF2-40B4-BE49-F238E27FC236}">
                  <a16:creationId xmlns:a16="http://schemas.microsoft.com/office/drawing/2014/main" id="{B4EE0AE9-9471-4FBB-A0C8-59A2228FF08D}"/>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1" name="Freeform 20">
              <a:extLst>
                <a:ext uri="{FF2B5EF4-FFF2-40B4-BE49-F238E27FC236}">
                  <a16:creationId xmlns:a16="http://schemas.microsoft.com/office/drawing/2014/main" id="{B3BC29B6-09E6-4089-B5BE-27C1E27C0985}"/>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2" name="Rectangle 91">
              <a:extLst>
                <a:ext uri="{FF2B5EF4-FFF2-40B4-BE49-F238E27FC236}">
                  <a16:creationId xmlns:a16="http://schemas.microsoft.com/office/drawing/2014/main" id="{B32E9B01-DF22-480B-8B2B-C2878917E54B}"/>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3" name="Freeform 22">
              <a:extLst>
                <a:ext uri="{FF2B5EF4-FFF2-40B4-BE49-F238E27FC236}">
                  <a16:creationId xmlns:a16="http://schemas.microsoft.com/office/drawing/2014/main" id="{6647AC31-75F7-41A0-9394-04A2660625EA}"/>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4" name="Freeform 23">
              <a:extLst>
                <a:ext uri="{FF2B5EF4-FFF2-40B4-BE49-F238E27FC236}">
                  <a16:creationId xmlns:a16="http://schemas.microsoft.com/office/drawing/2014/main" id="{5D812878-B98A-4653-85F0-98B8B6A960AB}"/>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5" name="Freeform 24">
              <a:extLst>
                <a:ext uri="{FF2B5EF4-FFF2-40B4-BE49-F238E27FC236}">
                  <a16:creationId xmlns:a16="http://schemas.microsoft.com/office/drawing/2014/main" id="{D62D4226-E403-42E6-9BEB-034A970352EB}"/>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6" name="Freeform 25">
              <a:extLst>
                <a:ext uri="{FF2B5EF4-FFF2-40B4-BE49-F238E27FC236}">
                  <a16:creationId xmlns:a16="http://schemas.microsoft.com/office/drawing/2014/main" id="{C4F3894E-E116-4D89-B23E-1459E5ECE06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7" name="Freeform 26">
              <a:extLst>
                <a:ext uri="{FF2B5EF4-FFF2-40B4-BE49-F238E27FC236}">
                  <a16:creationId xmlns:a16="http://schemas.microsoft.com/office/drawing/2014/main" id="{E11C607D-6658-46F7-AFFF-08B5D1DED3C3}"/>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8" name="Freeform 27">
              <a:extLst>
                <a:ext uri="{FF2B5EF4-FFF2-40B4-BE49-F238E27FC236}">
                  <a16:creationId xmlns:a16="http://schemas.microsoft.com/office/drawing/2014/main" id="{9AF4F40C-5F25-46A0-A239-E502D1466675}"/>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9" name="Freeform 28">
              <a:extLst>
                <a:ext uri="{FF2B5EF4-FFF2-40B4-BE49-F238E27FC236}">
                  <a16:creationId xmlns:a16="http://schemas.microsoft.com/office/drawing/2014/main" id="{8D45728B-ADEC-4C3A-8978-8AA9E7C2E100}"/>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0" name="Freeform 29">
              <a:extLst>
                <a:ext uri="{FF2B5EF4-FFF2-40B4-BE49-F238E27FC236}">
                  <a16:creationId xmlns:a16="http://schemas.microsoft.com/office/drawing/2014/main" id="{26FC0B59-D9E5-46FB-A7C2-1EF697B325DB}"/>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sp>
        <p:nvSpPr>
          <p:cNvPr id="101" name="Espace réservé du texte 33">
            <a:extLst>
              <a:ext uri="{FF2B5EF4-FFF2-40B4-BE49-F238E27FC236}">
                <a16:creationId xmlns:a16="http://schemas.microsoft.com/office/drawing/2014/main" id="{719A45E6-1578-4C2C-9C4A-E0E5D21FCC4D}"/>
              </a:ext>
            </a:extLst>
          </p:cNvPr>
          <p:cNvSpPr>
            <a:spLocks noGrp="1"/>
          </p:cNvSpPr>
          <p:nvPr>
            <p:ph type="body" sz="quarter" idx="12" hasCustomPrompt="1"/>
          </p:nvPr>
        </p:nvSpPr>
        <p:spPr>
          <a:xfrm>
            <a:off x="2041729" y="3053424"/>
            <a:ext cx="8108542" cy="747897"/>
          </a:xfrm>
        </p:spPr>
        <p:txBody>
          <a:bodyPr anchor="b"/>
          <a:lstStyle>
            <a:lvl1pPr algn="ctr">
              <a:lnSpc>
                <a:spcPct val="90000"/>
              </a:lnSpc>
              <a:spcBef>
                <a:spcPts val="0"/>
              </a:spcBef>
              <a:defRPr sz="5400" b="0"/>
            </a:lvl1pPr>
            <a:lvl2pPr>
              <a:spcBef>
                <a:spcPts val="0"/>
              </a:spcBef>
              <a:defRPr sz="3500" b="0"/>
            </a:lvl2pPr>
          </a:lstStyle>
          <a:p>
            <a:pPr lvl="0"/>
            <a:r>
              <a:rPr lang="fr-FR" dirty="0"/>
              <a:t>Merci de votre attention !</a:t>
            </a:r>
          </a:p>
        </p:txBody>
      </p:sp>
      <p:pic>
        <p:nvPicPr>
          <p:cNvPr id="30" name="Image 29">
            <a:extLst>
              <a:ext uri="{FF2B5EF4-FFF2-40B4-BE49-F238E27FC236}">
                <a16:creationId xmlns:a16="http://schemas.microsoft.com/office/drawing/2014/main" id="{42C17C14-F287-4B3D-B88D-C272BE3FBA90}"/>
              </a:ext>
            </a:extLst>
          </p:cNvPr>
          <p:cNvPicPr>
            <a:picLocks noChangeAspect="1"/>
          </p:cNvPicPr>
          <p:nvPr userDrawn="1"/>
        </p:nvPicPr>
        <p:blipFill>
          <a:blip r:embed="rId2"/>
          <a:stretch>
            <a:fillRect/>
          </a:stretch>
        </p:blipFill>
        <p:spPr>
          <a:xfrm>
            <a:off x="9614857" y="480569"/>
            <a:ext cx="2072068" cy="1399634"/>
          </a:xfrm>
          <a:prstGeom prst="rect">
            <a:avLst/>
          </a:prstGeom>
        </p:spPr>
      </p:pic>
    </p:spTree>
    <p:extLst>
      <p:ext uri="{BB962C8B-B14F-4D97-AF65-F5344CB8AC3E}">
        <p14:creationId xmlns:p14="http://schemas.microsoft.com/office/powerpoint/2010/main" val="169819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amp;A">
    <p:bg>
      <p:bgPr>
        <a:solidFill>
          <a:schemeClr val="accent2"/>
        </a:solidFill>
        <a:effectLst/>
      </p:bgPr>
    </p:bg>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D6B0A33F-DBB0-44C8-B2D4-28BCA36240B3}"/>
              </a:ext>
            </a:extLst>
          </p:cNvPr>
          <p:cNvSpPr>
            <a:spLocks/>
          </p:cNvSpPr>
          <p:nvPr userDrawn="1"/>
        </p:nvSpPr>
        <p:spPr bwMode="auto">
          <a:xfrm flipH="1" flipV="1">
            <a:off x="-600" y="31749"/>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101" name="Espace réservé du texte 33">
            <a:extLst>
              <a:ext uri="{FF2B5EF4-FFF2-40B4-BE49-F238E27FC236}">
                <a16:creationId xmlns:a16="http://schemas.microsoft.com/office/drawing/2014/main" id="{719A45E6-1578-4C2C-9C4A-E0E5D21FCC4D}"/>
              </a:ext>
            </a:extLst>
          </p:cNvPr>
          <p:cNvSpPr>
            <a:spLocks noGrp="1"/>
          </p:cNvSpPr>
          <p:nvPr>
            <p:ph type="body" sz="quarter" idx="12" hasCustomPrompt="1"/>
          </p:nvPr>
        </p:nvSpPr>
        <p:spPr>
          <a:xfrm>
            <a:off x="625225" y="2960057"/>
            <a:ext cx="8108542" cy="747897"/>
          </a:xfrm>
        </p:spPr>
        <p:txBody>
          <a:bodyPr anchor="b"/>
          <a:lstStyle>
            <a:lvl1pPr algn="l">
              <a:lnSpc>
                <a:spcPct val="90000"/>
              </a:lnSpc>
              <a:spcBef>
                <a:spcPts val="0"/>
              </a:spcBef>
              <a:defRPr sz="5400" b="0"/>
            </a:lvl1pPr>
            <a:lvl2pPr>
              <a:spcBef>
                <a:spcPts val="0"/>
              </a:spcBef>
              <a:defRPr sz="3500" b="0"/>
            </a:lvl2pPr>
          </a:lstStyle>
          <a:p>
            <a:pPr lvl="0"/>
            <a:r>
              <a:rPr lang="fr-FR" dirty="0"/>
              <a:t>Merci de votre attention !</a:t>
            </a:r>
          </a:p>
        </p:txBody>
      </p:sp>
      <p:cxnSp>
        <p:nvCxnSpPr>
          <p:cNvPr id="33" name="Connecteur droit 32">
            <a:extLst>
              <a:ext uri="{FF2B5EF4-FFF2-40B4-BE49-F238E27FC236}">
                <a16:creationId xmlns:a16="http://schemas.microsoft.com/office/drawing/2014/main" id="{A20673ED-E491-422A-A134-1711B1BE77C1}"/>
              </a:ext>
            </a:extLst>
          </p:cNvPr>
          <p:cNvCxnSpPr>
            <a:cxnSpLocks/>
          </p:cNvCxnSpPr>
          <p:nvPr userDrawn="1"/>
        </p:nvCxnSpPr>
        <p:spPr>
          <a:xfrm flipH="1">
            <a:off x="625225" y="2680432"/>
            <a:ext cx="1152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space réservé du texte 33">
            <a:extLst>
              <a:ext uri="{FF2B5EF4-FFF2-40B4-BE49-F238E27FC236}">
                <a16:creationId xmlns:a16="http://schemas.microsoft.com/office/drawing/2014/main" id="{24DB2CAB-0481-4916-975B-80F587D8FA92}"/>
              </a:ext>
            </a:extLst>
          </p:cNvPr>
          <p:cNvSpPr>
            <a:spLocks noGrp="1"/>
          </p:cNvSpPr>
          <p:nvPr>
            <p:ph type="body" sz="quarter" idx="13" hasCustomPrompt="1"/>
          </p:nvPr>
        </p:nvSpPr>
        <p:spPr>
          <a:xfrm>
            <a:off x="625225" y="3803205"/>
            <a:ext cx="8108542" cy="747897"/>
          </a:xfrm>
        </p:spPr>
        <p:txBody>
          <a:bodyPr wrap="none" anchor="t"/>
          <a:lstStyle>
            <a:lvl1pPr algn="l">
              <a:lnSpc>
                <a:spcPct val="90000"/>
              </a:lnSpc>
              <a:spcBef>
                <a:spcPts val="0"/>
              </a:spcBef>
              <a:defRPr sz="5400" b="0">
                <a:solidFill>
                  <a:schemeClr val="bg1"/>
                </a:solidFill>
              </a:defRPr>
            </a:lvl1pPr>
            <a:lvl2pPr>
              <a:spcBef>
                <a:spcPts val="0"/>
              </a:spcBef>
              <a:defRPr sz="3500" b="0"/>
            </a:lvl2pPr>
          </a:lstStyle>
          <a:p>
            <a:pPr lvl="0"/>
            <a:r>
              <a:rPr lang="fr-FR" dirty="0"/>
              <a:t>Avez-vous des questions ?</a:t>
            </a:r>
          </a:p>
        </p:txBody>
      </p:sp>
    </p:spTree>
    <p:extLst>
      <p:ext uri="{BB962C8B-B14F-4D97-AF65-F5344CB8AC3E}">
        <p14:creationId xmlns:p14="http://schemas.microsoft.com/office/powerpoint/2010/main" val="6807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2"/>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1</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lvl1pPr>
          </a:lstStyle>
          <a:p>
            <a:r>
              <a:rPr lang="fr-FR" dirty="0"/>
              <a:t>Titre de la partie 1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13531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211" name="Image 210">
            <a:extLst>
              <a:ext uri="{FF2B5EF4-FFF2-40B4-BE49-F238E27FC236}">
                <a16:creationId xmlns:a16="http://schemas.microsoft.com/office/drawing/2014/main" id="{9BE3FCA0-773E-47FC-A79B-12AE14B432CA}"/>
              </a:ext>
            </a:extLst>
          </p:cNvPr>
          <p:cNvPicPr>
            <a:picLocks noChangeAspect="1"/>
          </p:cNvPicPr>
          <p:nvPr userDrawn="1"/>
        </p:nvPicPr>
        <p:blipFill>
          <a:blip r:embed="rId10"/>
          <a:stretch>
            <a:fillRect/>
          </a:stretch>
        </p:blipFill>
        <p:spPr>
          <a:xfrm>
            <a:off x="1476960" y="238833"/>
            <a:ext cx="713790" cy="482149"/>
          </a:xfrm>
          <a:prstGeom prst="rect">
            <a:avLst/>
          </a:prstGeom>
        </p:spPr>
      </p:pic>
    </p:spTree>
    <p:extLst>
      <p:ext uri="{BB962C8B-B14F-4D97-AF65-F5344CB8AC3E}">
        <p14:creationId xmlns:p14="http://schemas.microsoft.com/office/powerpoint/2010/main" val="3297539"/>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 id="2147483664" r:id="rId4"/>
    <p:sldLayoutId id="2147483679" r:id="rId5"/>
    <p:sldLayoutId id="2147483680" r:id="rId6"/>
    <p:sldLayoutId id="2147483678" r:id="rId7"/>
    <p:sldLayoutId id="214748366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30046FB5-F073-4D5E-A999-17E780E04D38}"/>
              </a:ext>
            </a:extLst>
          </p:cNvPr>
          <p:cNvPicPr>
            <a:picLocks noChangeAspect="1"/>
          </p:cNvPicPr>
          <p:nvPr userDrawn="1"/>
        </p:nvPicPr>
        <p:blipFill>
          <a:blip r:embed="rId8"/>
          <a:stretch>
            <a:fillRect/>
          </a:stretch>
        </p:blipFill>
        <p:spPr>
          <a:xfrm>
            <a:off x="1476960" y="238833"/>
            <a:ext cx="713790" cy="482149"/>
          </a:xfrm>
          <a:prstGeom prst="rect">
            <a:avLst/>
          </a:prstGeom>
        </p:spPr>
      </p:pic>
    </p:spTree>
    <p:extLst>
      <p:ext uri="{BB962C8B-B14F-4D97-AF65-F5344CB8AC3E}">
        <p14:creationId xmlns:p14="http://schemas.microsoft.com/office/powerpoint/2010/main" val="187083902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81" r:id="rId4"/>
    <p:sldLayoutId id="2147483661" r:id="rId5"/>
    <p:sldLayoutId id="214748366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5F717-E046-452C-B2F4-FE1CE9D37314}" type="datetimeFigureOut">
              <a:rPr lang="fr-FR" smtClean="0"/>
              <a:t>06/11/2024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B4B1F-F932-4DF2-9267-DBD42E255A79}" type="slidenum">
              <a:rPr lang="fr-FR" smtClean="0"/>
              <a:t>‹N°›</a:t>
            </a:fld>
            <a:endParaRPr lang="fr-FR"/>
          </a:p>
        </p:txBody>
      </p:sp>
    </p:spTree>
    <p:extLst>
      <p:ext uri="{BB962C8B-B14F-4D97-AF65-F5344CB8AC3E}">
        <p14:creationId xmlns:p14="http://schemas.microsoft.com/office/powerpoint/2010/main" val="1770232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6094940D-B879-4987-8811-FF47294A15D0}"/>
              </a:ext>
            </a:extLst>
          </p:cNvPr>
          <p:cNvPicPr>
            <a:picLocks noChangeAspect="1"/>
          </p:cNvPicPr>
          <p:nvPr userDrawn="1"/>
        </p:nvPicPr>
        <p:blipFill>
          <a:blip r:embed="rId8"/>
          <a:stretch>
            <a:fillRect/>
          </a:stretch>
        </p:blipFill>
        <p:spPr>
          <a:xfrm>
            <a:off x="1476960" y="238833"/>
            <a:ext cx="713790" cy="482149"/>
          </a:xfrm>
          <a:prstGeom prst="rect">
            <a:avLst/>
          </a:prstGeom>
        </p:spPr>
      </p:pic>
    </p:spTree>
    <p:extLst>
      <p:ext uri="{BB962C8B-B14F-4D97-AF65-F5344CB8AC3E}">
        <p14:creationId xmlns:p14="http://schemas.microsoft.com/office/powerpoint/2010/main" val="13795422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2" r:id="rId4"/>
    <p:sldLayoutId id="2147483670" r:id="rId5"/>
    <p:sldLayoutId id="214748367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dirty="0"/>
              <a:t>Titre de la présentation</a:t>
            </a:r>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433B89D0-1081-4FA6-9BB4-281613BBAF93}"/>
              </a:ext>
            </a:extLst>
          </p:cNvPr>
          <p:cNvPicPr>
            <a:picLocks noChangeAspect="1"/>
          </p:cNvPicPr>
          <p:nvPr userDrawn="1"/>
        </p:nvPicPr>
        <p:blipFill>
          <a:blip r:embed="rId10"/>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87894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3" r:id="rId4"/>
    <p:sldLayoutId id="2147483676" r:id="rId5"/>
    <p:sldLayoutId id="2147483677" r:id="rId6"/>
    <p:sldLayoutId id="2147483697" r:id="rId7"/>
    <p:sldLayoutId id="214748369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hyperlink" Target="https://dares.travail-emploi.gouv.fr/publication/comment-evolue-la-pratique-du-teletravail-depuis-la-crise-sanitaire"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hyperlink" Target="https://dares.travail-emploi.gouv.fr/publication/le-teletravail-ameliore-t-il-les-conditions-de-travail-et-de-vie-des-salaries" TargetMode="Externa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space réservé du texte 77">
            <a:extLst>
              <a:ext uri="{FF2B5EF4-FFF2-40B4-BE49-F238E27FC236}">
                <a16:creationId xmlns:a16="http://schemas.microsoft.com/office/drawing/2014/main" id="{F88ED57B-C2F7-4547-BF62-1C00022993FE}"/>
              </a:ext>
            </a:extLst>
          </p:cNvPr>
          <p:cNvSpPr>
            <a:spLocks noGrp="1"/>
          </p:cNvSpPr>
          <p:nvPr>
            <p:ph type="body" sz="quarter" idx="10"/>
          </p:nvPr>
        </p:nvSpPr>
        <p:spPr>
          <a:xfrm>
            <a:off x="1656784" y="2218100"/>
            <a:ext cx="10230416" cy="3069124"/>
          </a:xfrm>
        </p:spPr>
        <p:txBody>
          <a:bodyPr/>
          <a:lstStyle/>
          <a:p>
            <a:r>
              <a:rPr lang="fr-FR" sz="4400" b="1" dirty="0" smtClean="0"/>
              <a:t>Le télétravail en 2023 :</a:t>
            </a:r>
          </a:p>
          <a:p>
            <a:pPr marL="571500" indent="-571500">
              <a:buFont typeface="Arial" panose="020B0604020202020204" pitchFamily="34" charset="0"/>
              <a:buChar char="•"/>
            </a:pPr>
            <a:r>
              <a:rPr lang="fr-FR" sz="3600" b="1" dirty="0"/>
              <a:t>Comment évolue la pratique </a:t>
            </a:r>
            <a:r>
              <a:rPr lang="fr-FR" sz="3600" b="1" dirty="0" smtClean="0"/>
              <a:t>depuis </a:t>
            </a:r>
            <a:r>
              <a:rPr lang="fr-FR" sz="3600" b="1" dirty="0"/>
              <a:t>la crise sanitaire </a:t>
            </a:r>
            <a:r>
              <a:rPr lang="fr-FR" sz="3600" b="1" dirty="0" smtClean="0"/>
              <a:t>?</a:t>
            </a:r>
            <a:endParaRPr lang="fr-FR" sz="4400" b="1" dirty="0" smtClean="0"/>
          </a:p>
          <a:p>
            <a:pPr marL="571500" indent="-571500">
              <a:buFont typeface="Arial" panose="020B0604020202020204" pitchFamily="34" charset="0"/>
              <a:buChar char="•"/>
            </a:pPr>
            <a:r>
              <a:rPr lang="fr-FR" sz="3600" b="1" dirty="0" smtClean="0"/>
              <a:t>Améliore-t-il </a:t>
            </a:r>
            <a:r>
              <a:rPr lang="fr-FR" sz="3600" b="1" dirty="0"/>
              <a:t>les conditions de travail et de vie des salariés ?</a:t>
            </a:r>
          </a:p>
        </p:txBody>
      </p:sp>
      <p:sp>
        <p:nvSpPr>
          <p:cNvPr id="6" name="Espace réservé du texte 78">
            <a:extLst>
              <a:ext uri="{FF2B5EF4-FFF2-40B4-BE49-F238E27FC236}">
                <a16:creationId xmlns:a16="http://schemas.microsoft.com/office/drawing/2014/main" id="{C1D7B8B4-C3B0-43BC-B4DA-4FE3AE192678}"/>
              </a:ext>
            </a:extLst>
          </p:cNvPr>
          <p:cNvSpPr txBox="1">
            <a:spLocks/>
          </p:cNvSpPr>
          <p:nvPr/>
        </p:nvSpPr>
        <p:spPr>
          <a:xfrm>
            <a:off x="1885051" y="5287225"/>
            <a:ext cx="3403109" cy="1478226"/>
          </a:xfrm>
          <a:prstGeom prst="rect">
            <a:avLst/>
          </a:prstGeom>
        </p:spPr>
        <p:txBody>
          <a:bodyPr vert="horz" wrap="none" lIns="0" tIns="0" rIns="0" bIns="0" rtlCol="0" anchor="b">
            <a:noAutofit/>
          </a:bodyPr>
          <a:lstStyle>
            <a:lvl1pPr marL="0" indent="0" algn="l" defTabSz="685800" rtl="0" eaLnBrk="1" latinLnBrk="0" hangingPunct="1">
              <a:lnSpc>
                <a:spcPct val="90000"/>
              </a:lnSpc>
              <a:spcBef>
                <a:spcPts val="0"/>
              </a:spcBef>
              <a:buFont typeface="Arial" panose="020B0604020202020204" pitchFamily="34" charset="0"/>
              <a:buNone/>
              <a:defRPr sz="2500" b="0" kern="1200">
                <a:solidFill>
                  <a:schemeClr val="accent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3500" b="1" kern="1200">
                <a:solidFill>
                  <a:schemeClr val="accent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dirty="0"/>
          </a:p>
          <a:p>
            <a:r>
              <a:rPr lang="fr-FR" dirty="0" err="1" smtClean="0"/>
              <a:t>Cnis</a:t>
            </a:r>
            <a:r>
              <a:rPr lang="fr-FR" dirty="0" smtClean="0"/>
              <a:t> </a:t>
            </a:r>
            <a:r>
              <a:rPr lang="fr-FR" dirty="0"/>
              <a:t>–</a:t>
            </a:r>
            <a:r>
              <a:rPr lang="fr-FR" dirty="0" smtClean="0"/>
              <a:t> Commission Emploi</a:t>
            </a:r>
            <a:r>
              <a:rPr lang="fr-FR" dirty="0"/>
              <a:t>, qualification et revenus du travail</a:t>
            </a:r>
          </a:p>
          <a:p>
            <a:r>
              <a:rPr lang="fr-FR" dirty="0" smtClean="0"/>
              <a:t>7 </a:t>
            </a:r>
            <a:r>
              <a:rPr lang="fr-FR" dirty="0" smtClean="0"/>
              <a:t>novembre 2024</a:t>
            </a:r>
          </a:p>
          <a:p>
            <a:endParaRPr lang="fr-FR" sz="2400" dirty="0">
              <a:solidFill>
                <a:srgbClr val="20519A"/>
              </a:solidFill>
            </a:endParaRPr>
          </a:p>
          <a:p>
            <a:r>
              <a:rPr lang="fr-FR" dirty="0" smtClean="0">
                <a:solidFill>
                  <a:srgbClr val="20519A"/>
                </a:solidFill>
              </a:rPr>
              <a:t>Louis-Alexandre Erb</a:t>
            </a:r>
            <a:endParaRPr lang="fr-FR" dirty="0" smtClean="0">
              <a:solidFill>
                <a:srgbClr val="20519A"/>
              </a:solidFill>
            </a:endParaRPr>
          </a:p>
        </p:txBody>
      </p:sp>
    </p:spTree>
    <p:extLst>
      <p:ext uri="{BB962C8B-B14F-4D97-AF65-F5344CB8AC3E}">
        <p14:creationId xmlns:p14="http://schemas.microsoft.com/office/powerpoint/2010/main" val="24690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10</a:t>
            </a:fld>
            <a:endParaRPr lang="fr-FR" dirty="0"/>
          </a:p>
        </p:txBody>
      </p:sp>
      <p:sp>
        <p:nvSpPr>
          <p:cNvPr id="4" name="Titre 3"/>
          <p:cNvSpPr>
            <a:spLocks noGrp="1"/>
          </p:cNvSpPr>
          <p:nvPr>
            <p:ph type="title"/>
          </p:nvPr>
        </p:nvSpPr>
        <p:spPr>
          <a:xfrm>
            <a:off x="503400" y="1026543"/>
            <a:ext cx="11185200" cy="541000"/>
          </a:xfrm>
        </p:spPr>
        <p:txBody>
          <a:bodyPr>
            <a:normAutofit fontScale="90000"/>
          </a:bodyPr>
          <a:lstStyle/>
          <a:p>
            <a:r>
              <a:rPr lang="fr-FR" sz="3600" dirty="0" smtClean="0">
                <a:solidFill>
                  <a:schemeClr val="accent4">
                    <a:lumMod val="75000"/>
                  </a:schemeClr>
                </a:solidFill>
              </a:rPr>
              <a:t>2.2. … avec plus </a:t>
            </a:r>
            <a:r>
              <a:rPr lang="fr-FR" sz="3600" dirty="0">
                <a:solidFill>
                  <a:schemeClr val="accent4">
                    <a:lumMod val="75000"/>
                  </a:schemeClr>
                </a:solidFill>
              </a:rPr>
              <a:t>d’autonomie et un travail moins intense mais un moindre soutien social à distance que sur site </a:t>
            </a:r>
            <a:endParaRPr lang="fr-FR" dirty="0">
              <a:solidFill>
                <a:schemeClr val="accent4">
                  <a:lumMod val="75000"/>
                </a:schemeClr>
              </a:solidFill>
            </a:endParaRPr>
          </a:p>
        </p:txBody>
      </p:sp>
      <p:sp>
        <p:nvSpPr>
          <p:cNvPr id="2" name="Espace réservé du texte 1"/>
          <p:cNvSpPr>
            <a:spLocks noGrp="1"/>
          </p:cNvSpPr>
          <p:nvPr>
            <p:ph type="body" sz="quarter" idx="13"/>
          </p:nvPr>
        </p:nvSpPr>
        <p:spPr>
          <a:xfrm>
            <a:off x="503619" y="5997382"/>
            <a:ext cx="11184762" cy="1155523"/>
          </a:xfrm>
        </p:spPr>
        <p:txBody>
          <a:bodyPr numCol="1"/>
          <a:lstStyle/>
          <a:p>
            <a:pPr>
              <a:spcBef>
                <a:spcPts val="0"/>
              </a:spcBef>
            </a:pPr>
            <a:r>
              <a:rPr lang="fr-FR" sz="1000" dirty="0" smtClean="0"/>
              <a:t>Champ </a:t>
            </a:r>
            <a:r>
              <a:rPr lang="fr-FR" sz="1000" dirty="0"/>
              <a:t>: salariés télétravailleurs en France, hors Mayotte.</a:t>
            </a:r>
          </a:p>
          <a:p>
            <a:pPr>
              <a:spcBef>
                <a:spcPts val="0"/>
              </a:spcBef>
            </a:pPr>
            <a:r>
              <a:rPr lang="fr-FR" sz="1000" dirty="0"/>
              <a:t>Source : Dares, enquête </a:t>
            </a:r>
            <a:r>
              <a:rPr lang="fr-FR" sz="1000" dirty="0" err="1"/>
              <a:t>TraCov</a:t>
            </a:r>
            <a:r>
              <a:rPr lang="fr-FR" sz="1000" dirty="0"/>
              <a:t> 2.</a:t>
            </a:r>
          </a:p>
          <a:p>
            <a:pPr>
              <a:spcBef>
                <a:spcPts val="0"/>
              </a:spcBef>
            </a:pPr>
            <a:endParaRPr lang="fr-FR" sz="1000" dirty="0"/>
          </a:p>
        </p:txBody>
      </p:sp>
      <p:graphicFrame>
        <p:nvGraphicFramePr>
          <p:cNvPr id="6" name="Tableau 5"/>
          <p:cNvGraphicFramePr>
            <a:graphicFrameLocks noGrp="1"/>
          </p:cNvGraphicFramePr>
          <p:nvPr>
            <p:extLst>
              <p:ext uri="{D42A27DB-BD31-4B8C-83A1-F6EECF244321}">
                <p14:modId xmlns:p14="http://schemas.microsoft.com/office/powerpoint/2010/main" val="979997720"/>
              </p:ext>
            </p:extLst>
          </p:nvPr>
        </p:nvGraphicFramePr>
        <p:xfrm>
          <a:off x="6096000" y="2775342"/>
          <a:ext cx="4500000" cy="2592001"/>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2418936457"/>
                    </a:ext>
                  </a:extLst>
                </a:gridCol>
              </a:tblGrid>
              <a:tr h="623308">
                <a:tc>
                  <a:txBody>
                    <a:bodyPr/>
                    <a:lstStyle/>
                    <a:p>
                      <a:pPr algn="ctr" fontAlgn="ctr"/>
                      <a:r>
                        <a:rPr lang="fr-FR" sz="1800" b="1" u="none" strike="noStrike" dirty="0" smtClean="0">
                          <a:solidFill>
                            <a:schemeClr val="bg1"/>
                          </a:solidFill>
                          <a:effectLst/>
                        </a:rPr>
                        <a:t>Des difficultés</a:t>
                      </a:r>
                      <a:r>
                        <a:rPr lang="fr-FR" sz="1800" b="1" u="none" strike="noStrike" baseline="0" dirty="0" smtClean="0">
                          <a:solidFill>
                            <a:schemeClr val="bg1"/>
                          </a:solidFill>
                          <a:effectLst/>
                        </a:rPr>
                        <a:t> qui augmentent en télétravail</a:t>
                      </a:r>
                      <a:endParaRPr lang="fr-FR" sz="1800" b="1" i="0" u="none" strike="noStrike" dirty="0">
                        <a:solidFill>
                          <a:schemeClr val="bg1"/>
                        </a:solidFill>
                        <a:effectLst/>
                        <a:latin typeface="Calibri" panose="020F0502020204030204" pitchFamily="34" charset="0"/>
                      </a:endParaRPr>
                    </a:p>
                  </a:txBody>
                  <a:tcPr marL="8955" marR="8955" marT="8955" marB="0" anchor="ctr">
                    <a:solidFill>
                      <a:schemeClr val="accent3">
                        <a:lumMod val="50000"/>
                      </a:schemeClr>
                    </a:solidFill>
                  </a:tcPr>
                </a:tc>
                <a:extLst>
                  <a:ext uri="{0D108BD9-81ED-4DB2-BD59-A6C34878D82A}">
                    <a16:rowId xmlns:a16="http://schemas.microsoft.com/office/drawing/2014/main" val="3586456768"/>
                  </a:ext>
                </a:extLst>
              </a:tr>
              <a:tr h="482649">
                <a:tc>
                  <a:txBody>
                    <a:bodyPr/>
                    <a:lstStyle/>
                    <a:p>
                      <a:pPr algn="ctr" fontAlgn="ctr"/>
                      <a:r>
                        <a:rPr lang="fr-FR" sz="1800" b="0" i="0" u="none" strike="noStrike" dirty="0" smtClean="0">
                          <a:solidFill>
                            <a:srgbClr val="000000"/>
                          </a:solidFill>
                          <a:effectLst/>
                          <a:latin typeface="Calibri" panose="020F0502020204030204" pitchFamily="34" charset="0"/>
                        </a:rPr>
                        <a:t>Absence de discussion avec le collectif</a:t>
                      </a:r>
                      <a:endParaRPr lang="fr-FR" sz="1800" b="0" i="0" u="none" strike="noStrike" dirty="0">
                        <a:solidFill>
                          <a:srgbClr val="000000"/>
                        </a:solidFill>
                        <a:effectLst/>
                        <a:latin typeface="Calibri" panose="020F0502020204030204" pitchFamily="34" charset="0"/>
                      </a:endParaRPr>
                    </a:p>
                  </a:txBody>
                  <a:tcPr marL="8955" marR="8955" marT="8955" marB="0" anchor="ctr">
                    <a:solidFill>
                      <a:schemeClr val="accent4">
                        <a:lumMod val="20000"/>
                        <a:lumOff val="80000"/>
                      </a:schemeClr>
                    </a:solidFill>
                  </a:tcPr>
                </a:tc>
                <a:extLst>
                  <a:ext uri="{0D108BD9-81ED-4DB2-BD59-A6C34878D82A}">
                    <a16:rowId xmlns:a16="http://schemas.microsoft.com/office/drawing/2014/main" val="4039730515"/>
                  </a:ext>
                </a:extLst>
              </a:tr>
              <a:tr h="482649">
                <a:tc>
                  <a:txBody>
                    <a:bodyPr/>
                    <a:lstStyle/>
                    <a:p>
                      <a:pPr algn="ctr" fontAlgn="ctr"/>
                      <a:r>
                        <a:rPr lang="fr-FR" sz="1800" b="0" i="0" u="none" strike="noStrike" dirty="0" smtClean="0">
                          <a:solidFill>
                            <a:srgbClr val="000000"/>
                          </a:solidFill>
                          <a:effectLst/>
                          <a:latin typeface="Calibri" panose="020F0502020204030204" pitchFamily="34" charset="0"/>
                        </a:rPr>
                        <a:t>Manque de moyens</a:t>
                      </a:r>
                      <a:r>
                        <a:rPr lang="fr-FR" sz="1800" b="0" i="0" u="none" strike="noStrike" baseline="0" dirty="0" smtClean="0">
                          <a:solidFill>
                            <a:srgbClr val="000000"/>
                          </a:solidFill>
                          <a:effectLst/>
                          <a:latin typeface="Calibri" panose="020F0502020204030204" pitchFamily="34" charset="0"/>
                        </a:rPr>
                        <a:t> adaptés</a:t>
                      </a:r>
                      <a:endParaRPr lang="fr-FR" sz="1800" b="0" i="0" u="none" strike="noStrike" dirty="0">
                        <a:solidFill>
                          <a:srgbClr val="000000"/>
                        </a:solidFill>
                        <a:effectLst/>
                        <a:latin typeface="Calibri" panose="020F0502020204030204" pitchFamily="34" charset="0"/>
                      </a:endParaRPr>
                    </a:p>
                  </a:txBody>
                  <a:tcPr marL="8955" marR="8955" marT="8955" marB="0" anchor="ctr">
                    <a:solidFill>
                      <a:schemeClr val="accent4">
                        <a:lumMod val="20000"/>
                        <a:lumOff val="80000"/>
                      </a:schemeClr>
                    </a:solidFill>
                  </a:tcPr>
                </a:tc>
                <a:extLst>
                  <a:ext uri="{0D108BD9-81ED-4DB2-BD59-A6C34878D82A}">
                    <a16:rowId xmlns:a16="http://schemas.microsoft.com/office/drawing/2014/main" val="235207199"/>
                  </a:ext>
                </a:extLst>
              </a:tr>
              <a:tr h="482649">
                <a:tc>
                  <a:txBody>
                    <a:bodyPr/>
                    <a:lstStyle/>
                    <a:p>
                      <a:pPr algn="ctr" fontAlgn="ctr"/>
                      <a:r>
                        <a:rPr lang="fr-FR" sz="1800" b="0" i="0" u="none" strike="noStrike" dirty="0" smtClean="0">
                          <a:solidFill>
                            <a:srgbClr val="000000"/>
                          </a:solidFill>
                          <a:effectLst/>
                          <a:latin typeface="Calibri" panose="020F0502020204030204" pitchFamily="34" charset="0"/>
                        </a:rPr>
                        <a:t>Manque de soutien des collègues</a:t>
                      </a:r>
                      <a:endParaRPr lang="fr-FR" sz="1800" b="0" i="0" u="none" strike="noStrike" dirty="0">
                        <a:solidFill>
                          <a:srgbClr val="000000"/>
                        </a:solidFill>
                        <a:effectLst/>
                        <a:latin typeface="Calibri" panose="020F0502020204030204" pitchFamily="34" charset="0"/>
                      </a:endParaRPr>
                    </a:p>
                  </a:txBody>
                  <a:tcPr marL="8955" marR="8955" marT="8955" marB="0" anchor="ctr">
                    <a:solidFill>
                      <a:schemeClr val="accent4">
                        <a:lumMod val="20000"/>
                        <a:lumOff val="80000"/>
                      </a:schemeClr>
                    </a:solidFill>
                  </a:tcPr>
                </a:tc>
                <a:extLst>
                  <a:ext uri="{0D108BD9-81ED-4DB2-BD59-A6C34878D82A}">
                    <a16:rowId xmlns:a16="http://schemas.microsoft.com/office/drawing/2014/main" val="396008352"/>
                  </a:ext>
                </a:extLst>
              </a:tr>
              <a:tr h="520746">
                <a:tc>
                  <a:txBody>
                    <a:bodyPr/>
                    <a:lstStyle/>
                    <a:p>
                      <a:pPr algn="ctr" fontAlgn="ctr"/>
                      <a:r>
                        <a:rPr lang="fr-FR" sz="1800" b="0" i="0" u="none" strike="noStrike" dirty="0" smtClean="0">
                          <a:solidFill>
                            <a:srgbClr val="000000"/>
                          </a:solidFill>
                          <a:effectLst/>
                          <a:latin typeface="Calibri" panose="020F0502020204030204" pitchFamily="34" charset="0"/>
                        </a:rPr>
                        <a:t>Manque de soutien du supérieur</a:t>
                      </a:r>
                      <a:endParaRPr lang="fr-FR" sz="1800" b="0" i="0" u="none" strike="noStrike" dirty="0">
                        <a:solidFill>
                          <a:srgbClr val="000000"/>
                        </a:solidFill>
                        <a:effectLst/>
                        <a:latin typeface="Calibri" panose="020F0502020204030204" pitchFamily="34" charset="0"/>
                      </a:endParaRPr>
                    </a:p>
                  </a:txBody>
                  <a:tcPr marL="8955" marR="8955" marT="8955" marB="0" anchor="ctr">
                    <a:solidFill>
                      <a:schemeClr val="accent4">
                        <a:lumMod val="20000"/>
                        <a:lumOff val="80000"/>
                      </a:schemeClr>
                    </a:solidFill>
                  </a:tcPr>
                </a:tc>
                <a:extLst>
                  <a:ext uri="{0D108BD9-81ED-4DB2-BD59-A6C34878D82A}">
                    <a16:rowId xmlns:a16="http://schemas.microsoft.com/office/drawing/2014/main" val="1069314382"/>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62344262"/>
              </p:ext>
            </p:extLst>
          </p:nvPr>
        </p:nvGraphicFramePr>
        <p:xfrm>
          <a:off x="1044017" y="2775342"/>
          <a:ext cx="4500000" cy="2592002"/>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2418936457"/>
                    </a:ext>
                  </a:extLst>
                </a:gridCol>
              </a:tblGrid>
              <a:tr h="671013">
                <a:tc>
                  <a:txBody>
                    <a:bodyPr/>
                    <a:lstStyle/>
                    <a:p>
                      <a:pPr algn="ctr" fontAlgn="ctr"/>
                      <a:r>
                        <a:rPr lang="fr-FR" sz="1800" b="1" u="none" strike="noStrike" dirty="0" smtClean="0">
                          <a:solidFill>
                            <a:schemeClr val="bg1"/>
                          </a:solidFill>
                          <a:effectLst/>
                        </a:rPr>
                        <a:t>Des difficultés</a:t>
                      </a:r>
                      <a:r>
                        <a:rPr lang="fr-FR" sz="1800" b="1" u="none" strike="noStrike" baseline="0" dirty="0" smtClean="0">
                          <a:solidFill>
                            <a:schemeClr val="bg1"/>
                          </a:solidFill>
                          <a:effectLst/>
                        </a:rPr>
                        <a:t> qui diminuent en télétravail</a:t>
                      </a:r>
                      <a:endParaRPr lang="fr-FR" sz="1800" b="1" i="0" u="none" strike="noStrike" dirty="0">
                        <a:solidFill>
                          <a:schemeClr val="bg1"/>
                        </a:solidFill>
                        <a:effectLst/>
                        <a:latin typeface="Calibri" panose="020F0502020204030204" pitchFamily="34" charset="0"/>
                      </a:endParaRPr>
                    </a:p>
                  </a:txBody>
                  <a:tcPr marL="8955" marR="8955" marT="8955" marB="0" anchor="ctr">
                    <a:solidFill>
                      <a:schemeClr val="accent1">
                        <a:lumMod val="75000"/>
                      </a:schemeClr>
                    </a:solidFill>
                  </a:tcPr>
                </a:tc>
                <a:extLst>
                  <a:ext uri="{0D108BD9-81ED-4DB2-BD59-A6C34878D82A}">
                    <a16:rowId xmlns:a16="http://schemas.microsoft.com/office/drawing/2014/main" val="3586456768"/>
                  </a:ext>
                </a:extLst>
              </a:tr>
              <a:tr h="405976">
                <a:tc>
                  <a:txBody>
                    <a:bodyPr/>
                    <a:lstStyle/>
                    <a:p>
                      <a:pPr algn="ctr" fontAlgn="ctr"/>
                      <a:r>
                        <a:rPr lang="fr-FR" sz="1800" b="0" i="0" u="none" strike="noStrike" dirty="0" smtClean="0">
                          <a:solidFill>
                            <a:srgbClr val="000000"/>
                          </a:solidFill>
                          <a:effectLst/>
                          <a:latin typeface="Calibri" panose="020F0502020204030204" pitchFamily="34" charset="0"/>
                        </a:rPr>
                        <a:t>Interruption fréquente</a:t>
                      </a:r>
                      <a:r>
                        <a:rPr lang="fr-FR" sz="1800" b="0" i="0" u="none" strike="noStrike" baseline="0" dirty="0" smtClean="0">
                          <a:solidFill>
                            <a:srgbClr val="000000"/>
                          </a:solidFill>
                          <a:effectLst/>
                          <a:latin typeface="Calibri" panose="020F0502020204030204" pitchFamily="34" charset="0"/>
                        </a:rPr>
                        <a:t> des tâches</a:t>
                      </a:r>
                      <a:endParaRPr lang="fr-FR" sz="1800" b="0" i="0" u="none" strike="noStrike" dirty="0">
                        <a:solidFill>
                          <a:srgbClr val="000000"/>
                        </a:solidFill>
                        <a:effectLst/>
                        <a:latin typeface="Calibri" panose="020F0502020204030204" pitchFamily="34" charset="0"/>
                      </a:endParaRPr>
                    </a:p>
                  </a:txBody>
                  <a:tcPr marL="8955" marR="8955" marT="8955" marB="0" anchor="ctr"/>
                </a:tc>
                <a:extLst>
                  <a:ext uri="{0D108BD9-81ED-4DB2-BD59-A6C34878D82A}">
                    <a16:rowId xmlns:a16="http://schemas.microsoft.com/office/drawing/2014/main" val="4039730515"/>
                  </a:ext>
                </a:extLst>
              </a:tr>
              <a:tr h="671013">
                <a:tc>
                  <a:txBody>
                    <a:bodyPr/>
                    <a:lstStyle/>
                    <a:p>
                      <a:pPr algn="ctr" fontAlgn="ctr"/>
                      <a:r>
                        <a:rPr lang="fr-FR" sz="1800" b="0" i="0" u="none" strike="noStrike" dirty="0" smtClean="0">
                          <a:solidFill>
                            <a:srgbClr val="000000"/>
                          </a:solidFill>
                          <a:effectLst/>
                          <a:latin typeface="Calibri" panose="020F0502020204030204" pitchFamily="34" charset="0"/>
                        </a:rPr>
                        <a:t>Impossible d’organiser le</a:t>
                      </a:r>
                      <a:r>
                        <a:rPr lang="fr-FR" sz="1800" b="0" i="0" u="none" strike="noStrike" baseline="0" dirty="0" smtClean="0">
                          <a:solidFill>
                            <a:srgbClr val="000000"/>
                          </a:solidFill>
                          <a:effectLst/>
                          <a:latin typeface="Calibri" panose="020F0502020204030204" pitchFamily="34" charset="0"/>
                        </a:rPr>
                        <a:t> travail soi-même</a:t>
                      </a:r>
                      <a:endParaRPr lang="fr-FR" sz="1800" b="0" i="0" u="none" strike="noStrike" dirty="0">
                        <a:solidFill>
                          <a:srgbClr val="000000"/>
                        </a:solidFill>
                        <a:effectLst/>
                        <a:latin typeface="Calibri" panose="020F0502020204030204" pitchFamily="34" charset="0"/>
                      </a:endParaRPr>
                    </a:p>
                  </a:txBody>
                  <a:tcPr marL="8955" marR="8955" marT="8955" marB="0" anchor="ctr"/>
                </a:tc>
                <a:extLst>
                  <a:ext uri="{0D108BD9-81ED-4DB2-BD59-A6C34878D82A}">
                    <a16:rowId xmlns:a16="http://schemas.microsoft.com/office/drawing/2014/main" val="235207199"/>
                  </a:ext>
                </a:extLst>
              </a:tr>
              <a:tr h="405976">
                <a:tc>
                  <a:txBody>
                    <a:bodyPr/>
                    <a:lstStyle/>
                    <a:p>
                      <a:pPr algn="ctr" fontAlgn="ctr"/>
                      <a:r>
                        <a:rPr lang="fr-FR" sz="1800" b="0" i="0" u="none" strike="noStrike" dirty="0" smtClean="0">
                          <a:solidFill>
                            <a:srgbClr val="000000"/>
                          </a:solidFill>
                          <a:effectLst/>
                          <a:latin typeface="Calibri" panose="020F0502020204030204" pitchFamily="34" charset="0"/>
                        </a:rPr>
                        <a:t>Travail</a:t>
                      </a:r>
                      <a:r>
                        <a:rPr lang="fr-FR" sz="1800" b="0" i="0" u="none" strike="noStrike" baseline="0" dirty="0" smtClean="0">
                          <a:solidFill>
                            <a:srgbClr val="000000"/>
                          </a:solidFill>
                          <a:effectLst/>
                          <a:latin typeface="Calibri" panose="020F0502020204030204" pitchFamily="34" charset="0"/>
                        </a:rPr>
                        <a:t> sous pression</a:t>
                      </a:r>
                      <a:endParaRPr lang="fr-FR" sz="1800" b="0" i="0" u="none" strike="noStrike" dirty="0">
                        <a:solidFill>
                          <a:srgbClr val="000000"/>
                        </a:solidFill>
                        <a:effectLst/>
                        <a:latin typeface="Calibri" panose="020F0502020204030204" pitchFamily="34" charset="0"/>
                      </a:endParaRPr>
                    </a:p>
                  </a:txBody>
                  <a:tcPr marL="8955" marR="8955" marT="8955" marB="0" anchor="ctr"/>
                </a:tc>
                <a:extLst>
                  <a:ext uri="{0D108BD9-81ED-4DB2-BD59-A6C34878D82A}">
                    <a16:rowId xmlns:a16="http://schemas.microsoft.com/office/drawing/2014/main" val="396008352"/>
                  </a:ext>
                </a:extLst>
              </a:tr>
              <a:tr h="438024">
                <a:tc>
                  <a:txBody>
                    <a:bodyPr/>
                    <a:lstStyle/>
                    <a:p>
                      <a:pPr algn="ctr" fontAlgn="ctr"/>
                      <a:r>
                        <a:rPr lang="fr-FR" sz="1800" b="0" i="0" u="none" strike="noStrike" dirty="0" smtClean="0">
                          <a:solidFill>
                            <a:srgbClr val="000000"/>
                          </a:solidFill>
                          <a:effectLst/>
                          <a:latin typeface="Calibri" panose="020F0502020204030204" pitchFamily="34" charset="0"/>
                        </a:rPr>
                        <a:t>Plaintes des proches</a:t>
                      </a:r>
                      <a:endParaRPr lang="fr-FR" sz="1800" b="0" i="0" u="none" strike="noStrike" dirty="0">
                        <a:solidFill>
                          <a:srgbClr val="000000"/>
                        </a:solidFill>
                        <a:effectLst/>
                        <a:latin typeface="Calibri" panose="020F0502020204030204" pitchFamily="34" charset="0"/>
                      </a:endParaRPr>
                    </a:p>
                  </a:txBody>
                  <a:tcPr marL="8955" marR="8955" marT="8955" marB="0" anchor="ctr"/>
                </a:tc>
                <a:extLst>
                  <a:ext uri="{0D108BD9-81ED-4DB2-BD59-A6C34878D82A}">
                    <a16:rowId xmlns:a16="http://schemas.microsoft.com/office/drawing/2014/main" val="1069314382"/>
                  </a:ext>
                </a:extLst>
              </a:tr>
            </a:tbl>
          </a:graphicData>
        </a:graphic>
      </p:graphicFrame>
    </p:spTree>
    <p:extLst>
      <p:ext uri="{BB962C8B-B14F-4D97-AF65-F5344CB8AC3E}">
        <p14:creationId xmlns:p14="http://schemas.microsoft.com/office/powerpoint/2010/main" val="109060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11</a:t>
            </a:fld>
            <a:endParaRPr lang="fr-FR" dirty="0"/>
          </a:p>
        </p:txBody>
      </p:sp>
      <p:sp>
        <p:nvSpPr>
          <p:cNvPr id="4" name="Titre 3"/>
          <p:cNvSpPr>
            <a:spLocks noGrp="1"/>
          </p:cNvSpPr>
          <p:nvPr>
            <p:ph type="title"/>
          </p:nvPr>
        </p:nvSpPr>
        <p:spPr>
          <a:xfrm>
            <a:off x="503400" y="1026543"/>
            <a:ext cx="11185200" cy="541000"/>
          </a:xfrm>
        </p:spPr>
        <p:txBody>
          <a:bodyPr>
            <a:normAutofit fontScale="90000"/>
          </a:bodyPr>
          <a:lstStyle/>
          <a:p>
            <a:r>
              <a:rPr lang="fr-FR" sz="3600" dirty="0" smtClean="0">
                <a:solidFill>
                  <a:schemeClr val="accent4">
                    <a:lumMod val="75000"/>
                  </a:schemeClr>
                </a:solidFill>
              </a:rPr>
              <a:t>2.3. </a:t>
            </a:r>
            <a:r>
              <a:rPr lang="fr-FR" sz="3600" dirty="0">
                <a:solidFill>
                  <a:schemeClr val="accent4">
                    <a:lumMod val="75000"/>
                  </a:schemeClr>
                </a:solidFill>
              </a:rPr>
              <a:t>Une </a:t>
            </a:r>
            <a:r>
              <a:rPr lang="fr-FR" sz="3600" dirty="0" smtClean="0">
                <a:solidFill>
                  <a:schemeClr val="accent4">
                    <a:lumMod val="75000"/>
                  </a:schemeClr>
                </a:solidFill>
              </a:rPr>
              <a:t>répartition des tâches plus équilibrée mais des écarts de charge mentale plus prononcés</a:t>
            </a:r>
            <a:endParaRPr lang="fr-FR" dirty="0">
              <a:solidFill>
                <a:schemeClr val="accent4">
                  <a:lumMod val="75000"/>
                </a:schemeClr>
              </a:solidFill>
            </a:endParaRPr>
          </a:p>
        </p:txBody>
      </p:sp>
      <p:sp>
        <p:nvSpPr>
          <p:cNvPr id="2" name="Espace réservé du texte 1"/>
          <p:cNvSpPr>
            <a:spLocks noGrp="1"/>
          </p:cNvSpPr>
          <p:nvPr>
            <p:ph type="body" sz="quarter" idx="13"/>
          </p:nvPr>
        </p:nvSpPr>
        <p:spPr>
          <a:xfrm>
            <a:off x="503619" y="5983574"/>
            <a:ext cx="11184762" cy="591570"/>
          </a:xfrm>
        </p:spPr>
        <p:txBody>
          <a:bodyPr numCol="1"/>
          <a:lstStyle/>
          <a:p>
            <a:pPr>
              <a:spcBef>
                <a:spcPts val="0"/>
              </a:spcBef>
            </a:pPr>
            <a:r>
              <a:rPr lang="fr-FR" sz="1000" dirty="0" smtClean="0"/>
              <a:t>Champ </a:t>
            </a:r>
            <a:r>
              <a:rPr lang="fr-FR" sz="1000" dirty="0"/>
              <a:t>: salariés en poste </a:t>
            </a:r>
            <a:r>
              <a:rPr lang="fr-FR" sz="1000" dirty="0" err="1"/>
              <a:t>télétravaillable</a:t>
            </a:r>
            <a:r>
              <a:rPr lang="fr-FR" sz="1000" dirty="0"/>
              <a:t>, en couple, en France, hors Mayotte.</a:t>
            </a:r>
          </a:p>
          <a:p>
            <a:pPr>
              <a:spcBef>
                <a:spcPts val="0"/>
              </a:spcBef>
            </a:pPr>
            <a:r>
              <a:rPr lang="fr-FR" sz="1000" dirty="0"/>
              <a:t>Source : Dares, enquête </a:t>
            </a:r>
            <a:r>
              <a:rPr lang="fr-FR" sz="1000" dirty="0" err="1"/>
              <a:t>TraCov</a:t>
            </a:r>
            <a:r>
              <a:rPr lang="fr-FR" sz="1000" dirty="0"/>
              <a:t> 2</a:t>
            </a:r>
            <a:r>
              <a:rPr lang="fr-FR" sz="1000" dirty="0" smtClean="0"/>
              <a:t>.</a:t>
            </a:r>
            <a:endParaRPr lang="fr-FR" sz="1000" dirty="0"/>
          </a:p>
        </p:txBody>
      </p:sp>
      <p:sp>
        <p:nvSpPr>
          <p:cNvPr id="7" name="ZoneTexte 1"/>
          <p:cNvSpPr txBox="1"/>
          <p:nvPr/>
        </p:nvSpPr>
        <p:spPr>
          <a:xfrm>
            <a:off x="1928003" y="2344975"/>
            <a:ext cx="8548778" cy="4775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smtClean="0"/>
              <a:t>Part de salariés en couple ayant au moins un enfant de moins de 3 ans à charge (en %) </a:t>
            </a:r>
            <a:endParaRPr lang="fr-FR" sz="1400" b="1" dirty="0"/>
          </a:p>
        </p:txBody>
      </p:sp>
      <p:graphicFrame>
        <p:nvGraphicFramePr>
          <p:cNvPr id="9" name="Graphique 8"/>
          <p:cNvGraphicFramePr>
            <a:graphicFrameLocks/>
          </p:cNvGraphicFramePr>
          <p:nvPr>
            <p:extLst>
              <p:ext uri="{D42A27DB-BD31-4B8C-83A1-F6EECF244321}">
                <p14:modId xmlns:p14="http://schemas.microsoft.com/office/powerpoint/2010/main" val="997706819"/>
              </p:ext>
            </p:extLst>
          </p:nvPr>
        </p:nvGraphicFramePr>
        <p:xfrm>
          <a:off x="1285336" y="2489876"/>
          <a:ext cx="9834113" cy="3493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98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12</a:t>
            </a:fld>
            <a:endParaRPr lang="fr-FR" dirty="0"/>
          </a:p>
        </p:txBody>
      </p:sp>
      <p:sp>
        <p:nvSpPr>
          <p:cNvPr id="4" name="Titre 3"/>
          <p:cNvSpPr>
            <a:spLocks noGrp="1"/>
          </p:cNvSpPr>
          <p:nvPr>
            <p:ph type="title"/>
          </p:nvPr>
        </p:nvSpPr>
        <p:spPr>
          <a:xfrm>
            <a:off x="503400" y="1026543"/>
            <a:ext cx="11185200" cy="541000"/>
          </a:xfrm>
        </p:spPr>
        <p:txBody>
          <a:bodyPr>
            <a:normAutofit fontScale="90000"/>
          </a:bodyPr>
          <a:lstStyle/>
          <a:p>
            <a:r>
              <a:rPr lang="fr-FR" sz="3600" dirty="0" smtClean="0">
                <a:solidFill>
                  <a:schemeClr val="accent4">
                    <a:lumMod val="75000"/>
                  </a:schemeClr>
                </a:solidFill>
              </a:rPr>
              <a:t>2.4. Un meilleur état de santé mais un présentéisme accru</a:t>
            </a:r>
            <a:endParaRPr lang="fr-FR" dirty="0">
              <a:solidFill>
                <a:schemeClr val="accent4">
                  <a:lumMod val="75000"/>
                </a:schemeClr>
              </a:solidFill>
            </a:endParaRPr>
          </a:p>
        </p:txBody>
      </p:sp>
      <p:sp>
        <p:nvSpPr>
          <p:cNvPr id="2" name="Espace réservé du texte 1"/>
          <p:cNvSpPr>
            <a:spLocks noGrp="1"/>
          </p:cNvSpPr>
          <p:nvPr>
            <p:ph type="body" sz="quarter" idx="13"/>
          </p:nvPr>
        </p:nvSpPr>
        <p:spPr>
          <a:xfrm>
            <a:off x="503400" y="5998120"/>
            <a:ext cx="5184000" cy="1369492"/>
          </a:xfrm>
        </p:spPr>
        <p:txBody>
          <a:bodyPr numCol="1"/>
          <a:lstStyle/>
          <a:p>
            <a:pPr>
              <a:spcBef>
                <a:spcPts val="0"/>
              </a:spcBef>
            </a:pPr>
            <a:r>
              <a:rPr lang="fr-FR" sz="1000" dirty="0" smtClean="0"/>
              <a:t>Champ </a:t>
            </a:r>
            <a:r>
              <a:rPr lang="fr-FR" sz="1000" dirty="0"/>
              <a:t>: salariés en poste </a:t>
            </a:r>
            <a:r>
              <a:rPr lang="fr-FR" sz="1000" dirty="0" err="1"/>
              <a:t>télétravaillable</a:t>
            </a:r>
            <a:r>
              <a:rPr lang="fr-FR" sz="1000" dirty="0"/>
              <a:t> en 2023, en France, hors Mayotte.</a:t>
            </a:r>
          </a:p>
          <a:p>
            <a:pPr>
              <a:spcBef>
                <a:spcPts val="0"/>
              </a:spcBef>
            </a:pPr>
            <a:r>
              <a:rPr lang="fr-FR" sz="1000" dirty="0"/>
              <a:t>Source : Dares, enquête </a:t>
            </a:r>
            <a:r>
              <a:rPr lang="fr-FR" sz="1000" dirty="0" err="1"/>
              <a:t>TraCov</a:t>
            </a:r>
            <a:r>
              <a:rPr lang="fr-FR" sz="1000" dirty="0"/>
              <a:t> 2.</a:t>
            </a:r>
          </a:p>
          <a:p>
            <a:pPr>
              <a:spcBef>
                <a:spcPts val="0"/>
              </a:spcBef>
            </a:pPr>
            <a:endParaRPr lang="fr-FR" sz="1000" dirty="0"/>
          </a:p>
        </p:txBody>
      </p:sp>
      <p:sp>
        <p:nvSpPr>
          <p:cNvPr id="6" name="Rectangle 5"/>
          <p:cNvSpPr/>
          <p:nvPr/>
        </p:nvSpPr>
        <p:spPr>
          <a:xfrm>
            <a:off x="6609893" y="5382883"/>
            <a:ext cx="4821385" cy="523220"/>
          </a:xfrm>
          <a:prstGeom prst="rect">
            <a:avLst/>
          </a:prstGeom>
        </p:spPr>
        <p:txBody>
          <a:bodyPr wrap="square">
            <a:spAutoFit/>
          </a:bodyPr>
          <a:lstStyle/>
          <a:p>
            <a:pPr>
              <a:spcBef>
                <a:spcPts val="0"/>
              </a:spcBef>
            </a:pPr>
            <a:r>
              <a:rPr lang="fr-FR" sz="1400" dirty="0"/>
              <a:t>* : nombre de jours de présence au travail en cas de maladie par rapport au nombre total de jours de maladies</a:t>
            </a:r>
          </a:p>
        </p:txBody>
      </p:sp>
      <p:graphicFrame>
        <p:nvGraphicFramePr>
          <p:cNvPr id="9" name="Graphique 8"/>
          <p:cNvGraphicFramePr>
            <a:graphicFrameLocks/>
          </p:cNvGraphicFramePr>
          <p:nvPr>
            <p:extLst>
              <p:ext uri="{D42A27DB-BD31-4B8C-83A1-F6EECF244321}">
                <p14:modId xmlns:p14="http://schemas.microsoft.com/office/powerpoint/2010/main" val="1181991838"/>
              </p:ext>
            </p:extLst>
          </p:nvPr>
        </p:nvGraphicFramePr>
        <p:xfrm>
          <a:off x="503400" y="2411231"/>
          <a:ext cx="4775966" cy="2971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2183589880"/>
              </p:ext>
            </p:extLst>
          </p:nvPr>
        </p:nvGraphicFramePr>
        <p:xfrm>
          <a:off x="6245525" y="2411231"/>
          <a:ext cx="4850104" cy="2971652"/>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
          <p:cNvSpPr txBox="1"/>
          <p:nvPr/>
        </p:nvSpPr>
        <p:spPr>
          <a:xfrm>
            <a:off x="605383" y="2120677"/>
            <a:ext cx="4572000" cy="4775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smtClean="0"/>
              <a:t>Part de salariés présentant un état de santé altéré (en %) </a:t>
            </a:r>
            <a:endParaRPr lang="fr-FR" sz="1400" b="1" dirty="0"/>
          </a:p>
        </p:txBody>
      </p:sp>
      <p:sp>
        <p:nvSpPr>
          <p:cNvPr id="12" name="ZoneTexte 1"/>
          <p:cNvSpPr txBox="1"/>
          <p:nvPr/>
        </p:nvSpPr>
        <p:spPr>
          <a:xfrm>
            <a:off x="6609893" y="2120677"/>
            <a:ext cx="4572000" cy="4775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smtClean="0"/>
              <a:t>Taux de présentéisme * (en %) </a:t>
            </a:r>
            <a:endParaRPr lang="fr-FR" sz="1400" b="1" dirty="0"/>
          </a:p>
        </p:txBody>
      </p:sp>
    </p:spTree>
    <p:extLst>
      <p:ext uri="{BB962C8B-B14F-4D97-AF65-F5344CB8AC3E}">
        <p14:creationId xmlns:p14="http://schemas.microsoft.com/office/powerpoint/2010/main" val="330715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xfrm>
            <a:off x="11588614" y="6575144"/>
            <a:ext cx="99386" cy="107722"/>
          </a:xfrm>
        </p:spPr>
        <p:txBody>
          <a:bodyPr/>
          <a:lstStyle/>
          <a:p>
            <a:pPr>
              <a:defRPr/>
            </a:pPr>
            <a:fld id="{53BE2F4E-B273-42C4-8C38-F075098BE9D2}" type="slidenum">
              <a:rPr lang="fr-FR" altLang="fr-FR" smtClean="0"/>
              <a:pPr>
                <a:defRPr/>
              </a:pPr>
              <a:t>13</a:t>
            </a:fld>
            <a:endParaRPr lang="fr-FR" altLang="fr-FR"/>
          </a:p>
        </p:txBody>
      </p:sp>
      <p:sp>
        <p:nvSpPr>
          <p:cNvPr id="15" name="Rectangle 2"/>
          <p:cNvSpPr txBox="1">
            <a:spLocks noChangeArrowheads="1"/>
          </p:cNvSpPr>
          <p:nvPr/>
        </p:nvSpPr>
        <p:spPr bwMode="auto">
          <a:xfrm>
            <a:off x="2487560" y="1116328"/>
            <a:ext cx="1907704" cy="1512168"/>
          </a:xfrm>
          <a:prstGeom prst="rect">
            <a:avLst/>
          </a:prstGeom>
          <a:solidFill>
            <a:schemeClr val="accent1">
              <a:lumMod val="5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2000" kern="0" dirty="0" smtClean="0">
                <a:solidFill>
                  <a:schemeClr val="bg1">
                    <a:lumMod val="95000"/>
                  </a:schemeClr>
                </a:solidFill>
              </a:rPr>
              <a:t>26 % des salariés </a:t>
            </a:r>
            <a:r>
              <a:rPr lang="fr-FR" altLang="fr-FR" sz="2000" kern="0" dirty="0" err="1" smtClean="0">
                <a:solidFill>
                  <a:schemeClr val="bg1">
                    <a:lumMod val="95000"/>
                  </a:schemeClr>
                </a:solidFill>
              </a:rPr>
              <a:t>télétravaillent</a:t>
            </a:r>
            <a:endParaRPr lang="fr-FR" altLang="fr-FR" sz="2000" kern="0" dirty="0">
              <a:solidFill>
                <a:schemeClr val="bg1">
                  <a:lumMod val="95000"/>
                </a:schemeClr>
              </a:solidFill>
            </a:endParaRPr>
          </a:p>
        </p:txBody>
      </p:sp>
      <p:sp>
        <p:nvSpPr>
          <p:cNvPr id="16" name="Rectangle 2"/>
          <p:cNvSpPr txBox="1">
            <a:spLocks noChangeArrowheads="1"/>
          </p:cNvSpPr>
          <p:nvPr/>
        </p:nvSpPr>
        <p:spPr bwMode="auto">
          <a:xfrm>
            <a:off x="2781403" y="2368336"/>
            <a:ext cx="1902221" cy="1512168"/>
          </a:xfrm>
          <a:prstGeom prst="rect">
            <a:avLst/>
          </a:prstGeom>
          <a:solidFill>
            <a:schemeClr val="accent1">
              <a:lumMod val="75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1900" kern="0" dirty="0" smtClean="0">
                <a:solidFill>
                  <a:schemeClr val="bg1"/>
                </a:solidFill>
              </a:rPr>
              <a:t>34 % veulent </a:t>
            </a:r>
            <a:r>
              <a:rPr lang="fr-FR" altLang="fr-FR" sz="1900" kern="0" dirty="0" err="1" smtClean="0">
                <a:solidFill>
                  <a:schemeClr val="bg1"/>
                </a:solidFill>
              </a:rPr>
              <a:t>télétravailler</a:t>
            </a:r>
            <a:endParaRPr lang="fr-FR" altLang="fr-FR" sz="1900" kern="0" dirty="0">
              <a:solidFill>
                <a:schemeClr val="bg1"/>
              </a:solidFill>
            </a:endParaRPr>
          </a:p>
        </p:txBody>
      </p:sp>
      <p:sp>
        <p:nvSpPr>
          <p:cNvPr id="18" name="Rectangle 2"/>
          <p:cNvSpPr txBox="1">
            <a:spLocks noChangeArrowheads="1"/>
          </p:cNvSpPr>
          <p:nvPr/>
        </p:nvSpPr>
        <p:spPr bwMode="auto">
          <a:xfrm>
            <a:off x="5619400" y="1116328"/>
            <a:ext cx="1907704" cy="1584176"/>
          </a:xfrm>
          <a:prstGeom prst="rect">
            <a:avLst/>
          </a:prstGeom>
          <a:solidFill>
            <a:schemeClr val="accent3"/>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1600" kern="0" dirty="0" smtClean="0">
                <a:solidFill>
                  <a:schemeClr val="bg1"/>
                </a:solidFill>
              </a:rPr>
              <a:t>De meilleures conditions de travail pour les télétravailleurs</a:t>
            </a:r>
            <a:endParaRPr lang="fr-FR" altLang="fr-FR" sz="1600" kern="0" dirty="0">
              <a:solidFill>
                <a:schemeClr val="bg1"/>
              </a:solidFill>
            </a:endParaRPr>
          </a:p>
        </p:txBody>
      </p:sp>
      <p:sp>
        <p:nvSpPr>
          <p:cNvPr id="19" name="Rectangle 2"/>
          <p:cNvSpPr txBox="1">
            <a:spLocks noChangeArrowheads="1"/>
          </p:cNvSpPr>
          <p:nvPr/>
        </p:nvSpPr>
        <p:spPr bwMode="auto">
          <a:xfrm>
            <a:off x="5979440" y="2497639"/>
            <a:ext cx="1907704" cy="1584176"/>
          </a:xfrm>
          <a:prstGeom prst="rect">
            <a:avLst/>
          </a:prstGeom>
          <a:solidFill>
            <a:schemeClr val="accent3">
              <a:lumMod val="60000"/>
              <a:lumOff val="4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1800" kern="0" dirty="0">
                <a:solidFill>
                  <a:schemeClr val="bg1"/>
                </a:solidFill>
              </a:rPr>
              <a:t>Plus d’autonomie</a:t>
            </a:r>
          </a:p>
          <a:p>
            <a:pPr algn="ctr" eaLnBrk="1" hangingPunct="1"/>
            <a:r>
              <a:rPr lang="fr-FR" altLang="fr-FR" sz="1800" kern="0" dirty="0" smtClean="0">
                <a:solidFill>
                  <a:schemeClr val="bg1"/>
                </a:solidFill>
              </a:rPr>
              <a:t>Et moins intensité</a:t>
            </a:r>
          </a:p>
        </p:txBody>
      </p:sp>
      <p:sp>
        <p:nvSpPr>
          <p:cNvPr id="20" name="Rectangle 2"/>
          <p:cNvSpPr txBox="1">
            <a:spLocks noChangeArrowheads="1"/>
          </p:cNvSpPr>
          <p:nvPr/>
        </p:nvSpPr>
        <p:spPr bwMode="auto">
          <a:xfrm>
            <a:off x="6465528" y="3906763"/>
            <a:ext cx="1907704" cy="1584176"/>
          </a:xfrm>
          <a:prstGeom prst="rect">
            <a:avLst/>
          </a:prstGeom>
          <a:solidFill>
            <a:schemeClr val="accent3">
              <a:lumMod val="20000"/>
              <a:lumOff val="8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2000" kern="0" dirty="0" smtClean="0">
                <a:solidFill>
                  <a:schemeClr val="accent3"/>
                </a:solidFill>
              </a:rPr>
              <a:t>Mais moins de soutien social</a:t>
            </a:r>
            <a:endParaRPr lang="fr-FR" altLang="fr-FR" sz="2000" kern="0" dirty="0">
              <a:solidFill>
                <a:schemeClr val="accent3"/>
              </a:solidFill>
            </a:endParaRPr>
          </a:p>
        </p:txBody>
      </p:sp>
      <p:sp>
        <p:nvSpPr>
          <p:cNvPr id="21" name="Rectangle 2"/>
          <p:cNvSpPr txBox="1">
            <a:spLocks noChangeArrowheads="1"/>
          </p:cNvSpPr>
          <p:nvPr/>
        </p:nvSpPr>
        <p:spPr bwMode="auto">
          <a:xfrm>
            <a:off x="8643736" y="1152332"/>
            <a:ext cx="1907704" cy="1512168"/>
          </a:xfrm>
          <a:prstGeom prst="rect">
            <a:avLst/>
          </a:prstGeom>
          <a:solidFill>
            <a:schemeClr val="tx2">
              <a:lumMod val="75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endParaRPr lang="fr-FR" altLang="fr-FR" sz="1600" kern="0" dirty="0" smtClean="0">
              <a:solidFill>
                <a:schemeClr val="bg1"/>
              </a:solidFill>
            </a:endParaRPr>
          </a:p>
          <a:p>
            <a:pPr algn="ctr" eaLnBrk="1" hangingPunct="1"/>
            <a:r>
              <a:rPr lang="fr-FR" altLang="fr-FR" sz="1600" kern="0" dirty="0" smtClean="0">
                <a:solidFill>
                  <a:schemeClr val="bg1"/>
                </a:solidFill>
              </a:rPr>
              <a:t>Meilleure répartition femmes-hommes du travail domestique</a:t>
            </a:r>
            <a:endParaRPr lang="fr-FR" altLang="fr-FR" sz="1600" kern="0" dirty="0">
              <a:solidFill>
                <a:schemeClr val="bg1"/>
              </a:solidFill>
            </a:endParaRPr>
          </a:p>
          <a:p>
            <a:pPr algn="ctr" eaLnBrk="1" hangingPunct="1"/>
            <a:r>
              <a:rPr lang="fr-FR" altLang="fr-FR" sz="1800" kern="0" dirty="0">
                <a:solidFill>
                  <a:schemeClr val="bg1"/>
                </a:solidFill>
              </a:rPr>
              <a:t>  </a:t>
            </a:r>
          </a:p>
          <a:p>
            <a:pPr algn="ctr" eaLnBrk="1" hangingPunct="1"/>
            <a:r>
              <a:rPr lang="fr-FR" altLang="fr-FR" sz="1800" kern="0" dirty="0">
                <a:solidFill>
                  <a:schemeClr val="bg1"/>
                </a:solidFill>
              </a:rPr>
              <a:t>             </a:t>
            </a:r>
          </a:p>
        </p:txBody>
      </p:sp>
      <p:sp>
        <p:nvSpPr>
          <p:cNvPr id="22" name="Rectangle 2"/>
          <p:cNvSpPr txBox="1">
            <a:spLocks noChangeArrowheads="1"/>
          </p:cNvSpPr>
          <p:nvPr/>
        </p:nvSpPr>
        <p:spPr bwMode="auto">
          <a:xfrm>
            <a:off x="3154216" y="3497292"/>
            <a:ext cx="1907704" cy="1584176"/>
          </a:xfrm>
          <a:prstGeom prst="rect">
            <a:avLst/>
          </a:prstGeom>
          <a:solidFill>
            <a:schemeClr val="accent1">
              <a:lumMod val="60000"/>
              <a:lumOff val="4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1400" kern="0" dirty="0">
                <a:solidFill>
                  <a:schemeClr val="bg2">
                    <a:lumMod val="50000"/>
                  </a:schemeClr>
                </a:solidFill>
              </a:rPr>
              <a:t>Souhait 5 jours par </a:t>
            </a:r>
            <a:r>
              <a:rPr lang="fr-FR" altLang="fr-FR" sz="1400" kern="0" dirty="0" smtClean="0">
                <a:solidFill>
                  <a:schemeClr val="bg2">
                    <a:lumMod val="50000"/>
                  </a:schemeClr>
                </a:solidFill>
              </a:rPr>
              <a:t>semaine pour</a:t>
            </a:r>
            <a:endParaRPr lang="fr-FR" altLang="fr-FR" sz="1400" kern="0" dirty="0">
              <a:solidFill>
                <a:schemeClr val="bg2">
                  <a:lumMod val="50000"/>
                </a:schemeClr>
              </a:solidFill>
            </a:endParaRPr>
          </a:p>
          <a:p>
            <a:pPr algn="ctr" eaLnBrk="1" hangingPunct="1"/>
            <a:r>
              <a:rPr lang="fr-FR" altLang="fr-FR" sz="1400" kern="0" dirty="0" smtClean="0">
                <a:solidFill>
                  <a:schemeClr val="bg2">
                    <a:lumMod val="50000"/>
                  </a:schemeClr>
                </a:solidFill>
              </a:rPr>
              <a:t>8 % des télétravailleurs</a:t>
            </a:r>
            <a:endParaRPr lang="fr-FR" altLang="fr-FR" sz="1400" kern="0" dirty="0">
              <a:solidFill>
                <a:schemeClr val="bg2">
                  <a:lumMod val="50000"/>
                </a:schemeClr>
              </a:solidFill>
            </a:endParaRPr>
          </a:p>
        </p:txBody>
      </p:sp>
      <p:sp>
        <p:nvSpPr>
          <p:cNvPr id="25" name="Rectangle 2"/>
          <p:cNvSpPr txBox="1">
            <a:spLocks noChangeArrowheads="1"/>
          </p:cNvSpPr>
          <p:nvPr/>
        </p:nvSpPr>
        <p:spPr bwMode="auto">
          <a:xfrm>
            <a:off x="3602408" y="4771826"/>
            <a:ext cx="1907704" cy="1584176"/>
          </a:xfrm>
          <a:prstGeom prst="rect">
            <a:avLst/>
          </a:prstGeom>
          <a:solidFill>
            <a:schemeClr val="accent1">
              <a:lumMod val="20000"/>
              <a:lumOff val="8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2000" kern="0" dirty="0" smtClean="0">
                <a:solidFill>
                  <a:schemeClr val="accent1">
                    <a:lumMod val="75000"/>
                  </a:schemeClr>
                </a:solidFill>
              </a:rPr>
              <a:t>Mais 44 % veulent en faire davantage</a:t>
            </a:r>
            <a:endParaRPr lang="fr-FR" altLang="fr-FR" sz="2000" kern="0" dirty="0">
              <a:solidFill>
                <a:schemeClr val="accent1">
                  <a:lumMod val="75000"/>
                </a:schemeClr>
              </a:solidFill>
            </a:endParaRPr>
          </a:p>
        </p:txBody>
      </p:sp>
      <p:sp>
        <p:nvSpPr>
          <p:cNvPr id="26" name="Espace réservé de la date 5"/>
          <p:cNvSpPr>
            <a:spLocks noGrp="1"/>
          </p:cNvSpPr>
          <p:nvPr>
            <p:ph type="dt" sz="quarter" idx="12"/>
          </p:nvPr>
        </p:nvSpPr>
        <p:spPr>
          <a:xfrm>
            <a:off x="1981200" y="63373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200">
                <a:solidFill>
                  <a:schemeClr val="tx1"/>
                </a:solidFill>
                <a:latin typeface="Calibri" pitchFamily="34" charset="0"/>
              </a:defRPr>
            </a:lvl1pPr>
            <a:lvl2pPr marL="742950" indent="-285750">
              <a:spcBef>
                <a:spcPct val="20000"/>
              </a:spcBef>
              <a:buClr>
                <a:srgbClr val="003399"/>
              </a:buClr>
              <a:buSzPct val="80000"/>
              <a:buChar char="•"/>
              <a:defRPr sz="2000">
                <a:solidFill>
                  <a:schemeClr val="tx1"/>
                </a:solidFill>
                <a:latin typeface="Calibri" pitchFamily="34" charset="0"/>
              </a:defRPr>
            </a:lvl2pPr>
            <a:lvl3pPr marL="1143000" indent="-228600">
              <a:spcBef>
                <a:spcPct val="20000"/>
              </a:spcBef>
              <a:buClr>
                <a:schemeClr val="bg2"/>
              </a:buClr>
              <a:buSzPct val="65000"/>
              <a:buFont typeface="Wingdings" pitchFamily="2" charset="2"/>
              <a:buChar char="n"/>
              <a:defRPr>
                <a:solidFill>
                  <a:schemeClr val="tx1"/>
                </a:solidFill>
                <a:latin typeface="Calibri" pitchFamily="34" charset="0"/>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defRPr>
            </a:lvl4pPr>
            <a:lvl5pPr marL="2057400" indent="-228600">
              <a:spcBef>
                <a:spcPct val="20000"/>
              </a:spcBef>
              <a:buClr>
                <a:schemeClr val="bg2"/>
              </a:buClr>
              <a:buFont typeface="Wingdings" pitchFamily="2" charset="2"/>
              <a:buChar char="§"/>
              <a:defRPr>
                <a:solidFill>
                  <a:schemeClr val="tx1"/>
                </a:solidFill>
                <a:latin typeface="Calibri" pitchFamily="34"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9pPr>
          </a:lstStyle>
          <a:p>
            <a:pPr>
              <a:spcBef>
                <a:spcPct val="0"/>
              </a:spcBef>
              <a:buClrTx/>
              <a:buFontTx/>
              <a:buNone/>
            </a:pPr>
            <a:r>
              <a:rPr lang="fr-FR" altLang="fr-FR" sz="1400" dirty="0">
                <a:solidFill>
                  <a:schemeClr val="bg1"/>
                </a:solidFill>
              </a:rPr>
              <a:t>Septembre 2019</a:t>
            </a:r>
          </a:p>
        </p:txBody>
      </p:sp>
      <p:sp>
        <p:nvSpPr>
          <p:cNvPr id="27" name="Espace réservé du pied de page 3"/>
          <p:cNvSpPr>
            <a:spLocks noGrp="1"/>
          </p:cNvSpPr>
          <p:nvPr>
            <p:ph type="ftr" sz="quarter" idx="10"/>
          </p:nvPr>
        </p:nvSpPr>
        <p:spPr>
          <a:xfrm>
            <a:off x="3863752" y="6477054"/>
            <a:ext cx="225484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200">
                <a:solidFill>
                  <a:schemeClr val="tx1"/>
                </a:solidFill>
                <a:latin typeface="Calibri" pitchFamily="34" charset="0"/>
              </a:defRPr>
            </a:lvl1pPr>
            <a:lvl2pPr marL="742950" indent="-285750">
              <a:spcBef>
                <a:spcPct val="20000"/>
              </a:spcBef>
              <a:buClr>
                <a:srgbClr val="003399"/>
              </a:buClr>
              <a:buSzPct val="80000"/>
              <a:buChar char="•"/>
              <a:defRPr sz="2000">
                <a:solidFill>
                  <a:schemeClr val="tx1"/>
                </a:solidFill>
                <a:latin typeface="Calibri" pitchFamily="34" charset="0"/>
              </a:defRPr>
            </a:lvl2pPr>
            <a:lvl3pPr marL="1143000" indent="-228600">
              <a:spcBef>
                <a:spcPct val="20000"/>
              </a:spcBef>
              <a:buClr>
                <a:schemeClr val="bg2"/>
              </a:buClr>
              <a:buSzPct val="65000"/>
              <a:buFont typeface="Wingdings" pitchFamily="2" charset="2"/>
              <a:buChar char="n"/>
              <a:defRPr>
                <a:solidFill>
                  <a:schemeClr val="tx1"/>
                </a:solidFill>
                <a:latin typeface="Calibri" pitchFamily="34" charset="0"/>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defRPr>
            </a:lvl4pPr>
            <a:lvl5pPr marL="2057400" indent="-228600">
              <a:spcBef>
                <a:spcPct val="20000"/>
              </a:spcBef>
              <a:buClr>
                <a:schemeClr val="bg2"/>
              </a:buClr>
              <a:buFont typeface="Wingdings" pitchFamily="2" charset="2"/>
              <a:buChar char="§"/>
              <a:defRPr>
                <a:solidFill>
                  <a:schemeClr val="tx1"/>
                </a:solidFill>
                <a:latin typeface="Calibri" pitchFamily="34"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Calibri" pitchFamily="34" charset="0"/>
              </a:defRPr>
            </a:lvl9pPr>
          </a:lstStyle>
          <a:p>
            <a:pPr>
              <a:spcBef>
                <a:spcPct val="0"/>
              </a:spcBef>
              <a:buClrTx/>
              <a:buFontTx/>
              <a:buNone/>
            </a:pPr>
            <a:r>
              <a:rPr lang="fr-FR" altLang="fr-FR" sz="1400" dirty="0">
                <a:solidFill>
                  <a:schemeClr val="bg1"/>
                </a:solidFill>
              </a:rPr>
              <a:t>Les métiers du nettoyage</a:t>
            </a:r>
          </a:p>
        </p:txBody>
      </p:sp>
      <p:sp>
        <p:nvSpPr>
          <p:cNvPr id="2" name="Titre 3">
            <a:extLst>
              <a:ext uri="{FF2B5EF4-FFF2-40B4-BE49-F238E27FC236}">
                <a16:creationId xmlns:a16="http://schemas.microsoft.com/office/drawing/2014/main" id="{ED599351-3250-83F5-D216-C04EF181FE21}"/>
              </a:ext>
            </a:extLst>
          </p:cNvPr>
          <p:cNvSpPr txBox="1">
            <a:spLocks/>
          </p:cNvSpPr>
          <p:nvPr/>
        </p:nvSpPr>
        <p:spPr>
          <a:xfrm>
            <a:off x="503400" y="1121025"/>
            <a:ext cx="11185200" cy="883436"/>
          </a:xfrm>
          <a:prstGeom prst="rect">
            <a:avLst/>
          </a:prstGeom>
        </p:spPr>
        <p:txBody>
          <a:bodyPr vert="horz" wrap="square" lIns="0" tIns="0" rIns="0" bIns="0" rtlCol="0" anchor="t">
            <a:normAutofit fontScale="75000" lnSpcReduction="20000"/>
          </a:bodyPr>
          <a:lst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a:lstStyle>
          <a:p>
            <a:r>
              <a:rPr lang="fr-FR" altLang="fr-FR" sz="3600" dirty="0">
                <a:solidFill>
                  <a:schemeClr val="accent5">
                    <a:lumMod val="75000"/>
                  </a:schemeClr>
                </a:solidFill>
                <a:cs typeface="Calibri" panose="020F0502020204030204" pitchFamily="34" charset="0"/>
              </a:rPr>
              <a:t>Résumé</a:t>
            </a:r>
            <a:br>
              <a:rPr lang="fr-FR" altLang="fr-FR" sz="3600" dirty="0">
                <a:solidFill>
                  <a:schemeClr val="accent5">
                    <a:lumMod val="75000"/>
                  </a:schemeClr>
                </a:solidFill>
                <a:cs typeface="Calibri" panose="020F0502020204030204" pitchFamily="34" charset="0"/>
              </a:rPr>
            </a:br>
            <a:r>
              <a:rPr lang="fr-FR" altLang="fr-FR" sz="3600" dirty="0">
                <a:solidFill>
                  <a:schemeClr val="accent5">
                    <a:lumMod val="75000"/>
                  </a:schemeClr>
                </a:solidFill>
                <a:cs typeface="Calibri" panose="020F0502020204030204" pitchFamily="34" charset="0"/>
              </a:rPr>
              <a:t/>
            </a:r>
            <a:br>
              <a:rPr lang="fr-FR" altLang="fr-FR" sz="3600" dirty="0">
                <a:solidFill>
                  <a:schemeClr val="accent5">
                    <a:lumMod val="75000"/>
                  </a:schemeClr>
                </a:solidFill>
                <a:cs typeface="Calibri" panose="020F0502020204030204" pitchFamily="34" charset="0"/>
              </a:rPr>
            </a:br>
            <a:endParaRPr lang="fr-FR" dirty="0">
              <a:solidFill>
                <a:schemeClr val="accent5">
                  <a:lumMod val="75000"/>
                </a:schemeClr>
              </a:solidFill>
            </a:endParaRPr>
          </a:p>
        </p:txBody>
      </p:sp>
      <p:sp>
        <p:nvSpPr>
          <p:cNvPr id="17" name="Rectangle 2"/>
          <p:cNvSpPr txBox="1">
            <a:spLocks noChangeArrowheads="1"/>
          </p:cNvSpPr>
          <p:nvPr/>
        </p:nvSpPr>
        <p:spPr bwMode="auto">
          <a:xfrm>
            <a:off x="9075784" y="2368336"/>
            <a:ext cx="1907704" cy="1512168"/>
          </a:xfrm>
          <a:prstGeom prst="rect">
            <a:avLst/>
          </a:prstGeom>
          <a:solidFill>
            <a:schemeClr val="tx2"/>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1600" kern="0" dirty="0" smtClean="0">
                <a:solidFill>
                  <a:schemeClr val="bg1"/>
                </a:solidFill>
              </a:rPr>
              <a:t>Mais plus d’écart de charge mentale</a:t>
            </a:r>
            <a:endParaRPr lang="fr-FR" altLang="fr-FR" sz="1600" kern="0" dirty="0">
              <a:solidFill>
                <a:schemeClr val="bg1"/>
              </a:solidFill>
            </a:endParaRPr>
          </a:p>
        </p:txBody>
      </p:sp>
      <p:sp>
        <p:nvSpPr>
          <p:cNvPr id="23" name="Rectangle 2"/>
          <p:cNvSpPr txBox="1">
            <a:spLocks noChangeArrowheads="1"/>
          </p:cNvSpPr>
          <p:nvPr/>
        </p:nvSpPr>
        <p:spPr bwMode="auto">
          <a:xfrm>
            <a:off x="9507832" y="3533296"/>
            <a:ext cx="1907704" cy="1512168"/>
          </a:xfrm>
          <a:prstGeom prst="rect">
            <a:avLst/>
          </a:prstGeom>
          <a:solidFill>
            <a:schemeClr val="tx2">
              <a:lumMod val="40000"/>
              <a:lumOff val="6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2000" kern="0" dirty="0" smtClean="0">
                <a:solidFill>
                  <a:schemeClr val="bg1"/>
                </a:solidFill>
              </a:rPr>
              <a:t>Meilleure santé</a:t>
            </a:r>
            <a:endParaRPr lang="fr-FR" altLang="fr-FR" sz="2000" kern="0" dirty="0">
              <a:solidFill>
                <a:schemeClr val="bg1"/>
              </a:solidFill>
            </a:endParaRPr>
          </a:p>
        </p:txBody>
      </p:sp>
      <p:sp>
        <p:nvSpPr>
          <p:cNvPr id="24" name="Rectangle 2"/>
          <p:cNvSpPr txBox="1">
            <a:spLocks noChangeArrowheads="1"/>
          </p:cNvSpPr>
          <p:nvPr/>
        </p:nvSpPr>
        <p:spPr bwMode="auto">
          <a:xfrm>
            <a:off x="9687016" y="4653255"/>
            <a:ext cx="1907704" cy="1512168"/>
          </a:xfrm>
          <a:prstGeom prst="rect">
            <a:avLst/>
          </a:prstGeom>
          <a:solidFill>
            <a:schemeClr val="tx2">
              <a:lumMod val="20000"/>
              <a:lumOff val="80000"/>
            </a:schemeClr>
          </a:solidFill>
          <a:ln w="9525">
            <a:noFill/>
            <a:miter lim="800000"/>
            <a:headEnd/>
            <a:tailEnd/>
          </a:ln>
          <a:effectLst>
            <a:outerShdw blurRad="50800" dist="38100" dir="10800000" algn="r" rotWithShape="0">
              <a:schemeClr val="bg1">
                <a:lumMod val="85000"/>
                <a:alpha val="40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6699"/>
                </a:solidFill>
                <a:latin typeface="+mj-lt"/>
                <a:ea typeface="+mj-ea"/>
                <a:cs typeface="+mj-cs"/>
              </a:defRPr>
            </a:lvl1pPr>
            <a:lvl2pPr algn="l" rtl="0" eaLnBrk="0" fontAlgn="base" hangingPunct="0">
              <a:spcBef>
                <a:spcPct val="0"/>
              </a:spcBef>
              <a:spcAft>
                <a:spcPct val="0"/>
              </a:spcAft>
              <a:defRPr sz="3200" b="1">
                <a:solidFill>
                  <a:srgbClr val="006699"/>
                </a:solidFill>
                <a:latin typeface="Calibri" pitchFamily="34" charset="0"/>
              </a:defRPr>
            </a:lvl2pPr>
            <a:lvl3pPr algn="l" rtl="0" eaLnBrk="0" fontAlgn="base" hangingPunct="0">
              <a:spcBef>
                <a:spcPct val="0"/>
              </a:spcBef>
              <a:spcAft>
                <a:spcPct val="0"/>
              </a:spcAft>
              <a:defRPr sz="3200" b="1">
                <a:solidFill>
                  <a:srgbClr val="006699"/>
                </a:solidFill>
                <a:latin typeface="Calibri" pitchFamily="34" charset="0"/>
              </a:defRPr>
            </a:lvl3pPr>
            <a:lvl4pPr algn="l" rtl="0" eaLnBrk="0" fontAlgn="base" hangingPunct="0">
              <a:spcBef>
                <a:spcPct val="0"/>
              </a:spcBef>
              <a:spcAft>
                <a:spcPct val="0"/>
              </a:spcAft>
              <a:defRPr sz="3200" b="1">
                <a:solidFill>
                  <a:srgbClr val="006699"/>
                </a:solidFill>
                <a:latin typeface="Calibri" pitchFamily="34" charset="0"/>
              </a:defRPr>
            </a:lvl4pPr>
            <a:lvl5pPr algn="l" rtl="0" eaLnBrk="0" fontAlgn="base" hangingPunct="0">
              <a:spcBef>
                <a:spcPct val="0"/>
              </a:spcBef>
              <a:spcAft>
                <a:spcPct val="0"/>
              </a:spcAft>
              <a:defRPr sz="3200" b="1">
                <a:solidFill>
                  <a:srgbClr val="006699"/>
                </a:solidFill>
                <a:latin typeface="Calibri" pitchFamily="34" charset="0"/>
              </a:defRPr>
            </a:lvl5pPr>
            <a:lvl6pPr marL="457200" algn="l" rtl="0" fontAlgn="base">
              <a:spcBef>
                <a:spcPct val="0"/>
              </a:spcBef>
              <a:spcAft>
                <a:spcPct val="0"/>
              </a:spcAft>
              <a:defRPr sz="3200" b="1">
                <a:solidFill>
                  <a:srgbClr val="006699"/>
                </a:solidFill>
                <a:latin typeface="Calibri" pitchFamily="34" charset="0"/>
              </a:defRPr>
            </a:lvl6pPr>
            <a:lvl7pPr marL="914400" algn="l" rtl="0" fontAlgn="base">
              <a:spcBef>
                <a:spcPct val="0"/>
              </a:spcBef>
              <a:spcAft>
                <a:spcPct val="0"/>
              </a:spcAft>
              <a:defRPr sz="3200" b="1">
                <a:solidFill>
                  <a:srgbClr val="006699"/>
                </a:solidFill>
                <a:latin typeface="Calibri" pitchFamily="34" charset="0"/>
              </a:defRPr>
            </a:lvl7pPr>
            <a:lvl8pPr marL="1371600" algn="l" rtl="0" fontAlgn="base">
              <a:spcBef>
                <a:spcPct val="0"/>
              </a:spcBef>
              <a:spcAft>
                <a:spcPct val="0"/>
              </a:spcAft>
              <a:defRPr sz="3200" b="1">
                <a:solidFill>
                  <a:srgbClr val="006699"/>
                </a:solidFill>
                <a:latin typeface="Calibri" pitchFamily="34" charset="0"/>
              </a:defRPr>
            </a:lvl8pPr>
            <a:lvl9pPr marL="1828800" algn="l" rtl="0" fontAlgn="base">
              <a:spcBef>
                <a:spcPct val="0"/>
              </a:spcBef>
              <a:spcAft>
                <a:spcPct val="0"/>
              </a:spcAft>
              <a:defRPr sz="3200" b="1">
                <a:solidFill>
                  <a:srgbClr val="006699"/>
                </a:solidFill>
                <a:latin typeface="Calibri" pitchFamily="34" charset="0"/>
              </a:defRPr>
            </a:lvl9pPr>
          </a:lstStyle>
          <a:p>
            <a:pPr algn="ctr" eaLnBrk="1" hangingPunct="1"/>
            <a:r>
              <a:rPr lang="fr-FR" altLang="fr-FR" sz="2000" dirty="0" smtClean="0">
                <a:solidFill>
                  <a:srgbClr val="003366"/>
                </a:solidFill>
              </a:rPr>
              <a:t>Mais plus de présentéisme</a:t>
            </a:r>
            <a:endParaRPr lang="fr-FR" altLang="fr-FR" sz="2000" kern="0" dirty="0">
              <a:solidFill>
                <a:srgbClr val="003366"/>
              </a:solidFill>
            </a:endParaRPr>
          </a:p>
        </p:txBody>
      </p:sp>
    </p:spTree>
    <p:extLst>
      <p:ext uri="{BB962C8B-B14F-4D97-AF65-F5344CB8AC3E}">
        <p14:creationId xmlns:p14="http://schemas.microsoft.com/office/powerpoint/2010/main" val="32968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P spid="22" grpId="0" animBg="1"/>
      <p:bldP spid="25" grpId="0" animBg="1"/>
      <p:bldP spid="17"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Merci pour votre attention</a:t>
            </a:r>
            <a:endParaRPr lang="fr-FR" dirty="0"/>
          </a:p>
        </p:txBody>
      </p:sp>
      <p:sp>
        <p:nvSpPr>
          <p:cNvPr id="3" name="Espace réservé du texte 2"/>
          <p:cNvSpPr>
            <a:spLocks noGrp="1"/>
          </p:cNvSpPr>
          <p:nvPr>
            <p:ph type="body" sz="quarter" idx="13"/>
          </p:nvPr>
        </p:nvSpPr>
        <p:spPr/>
        <p:txBody>
          <a:bodyPr/>
          <a:lstStyle/>
          <a:p>
            <a:r>
              <a:rPr lang="fr-FR" dirty="0" smtClean="0"/>
              <a:t>Avez-vous des questions ?</a:t>
            </a:r>
            <a:endParaRPr lang="fr-FR" dirty="0"/>
          </a:p>
        </p:txBody>
      </p:sp>
    </p:spTree>
    <p:extLst>
      <p:ext uri="{BB962C8B-B14F-4D97-AF65-F5344CB8AC3E}">
        <p14:creationId xmlns:p14="http://schemas.microsoft.com/office/powerpoint/2010/main" val="16203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 complémentaires</a:t>
            </a:r>
            <a:endParaRPr lang="fr-FR" dirty="0"/>
          </a:p>
        </p:txBody>
      </p:sp>
    </p:spTree>
    <p:extLst>
      <p:ext uri="{BB962C8B-B14F-4D97-AF65-F5344CB8AC3E}">
        <p14:creationId xmlns:p14="http://schemas.microsoft.com/office/powerpoint/2010/main" val="45496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16</a:t>
            </a:fld>
            <a:endParaRPr lang="fr-FR" dirty="0"/>
          </a:p>
        </p:txBody>
      </p:sp>
      <p:sp>
        <p:nvSpPr>
          <p:cNvPr id="4" name="Titre 3"/>
          <p:cNvSpPr>
            <a:spLocks noGrp="1"/>
          </p:cNvSpPr>
          <p:nvPr>
            <p:ph type="title"/>
          </p:nvPr>
        </p:nvSpPr>
        <p:spPr>
          <a:xfrm>
            <a:off x="503400" y="1311215"/>
            <a:ext cx="11185200" cy="256328"/>
          </a:xfrm>
        </p:spPr>
        <p:txBody>
          <a:bodyPr>
            <a:noAutofit/>
          </a:bodyPr>
          <a:lstStyle/>
          <a:p>
            <a:r>
              <a:rPr lang="fr-FR" sz="1800" dirty="0" smtClean="0">
                <a:solidFill>
                  <a:schemeClr val="accent5">
                    <a:lumMod val="75000"/>
                  </a:schemeClr>
                </a:solidFill>
              </a:rPr>
              <a:t>1.1. 15 </a:t>
            </a:r>
            <a:r>
              <a:rPr lang="fr-FR" sz="1800" dirty="0">
                <a:solidFill>
                  <a:schemeClr val="accent5">
                    <a:lumMod val="75000"/>
                  </a:schemeClr>
                </a:solidFill>
              </a:rPr>
              <a:t>principaux métiers rassemblant le plus de salariés en télétravail en 2023</a:t>
            </a:r>
          </a:p>
        </p:txBody>
      </p:sp>
      <p:sp>
        <p:nvSpPr>
          <p:cNvPr id="2" name="Espace réservé du texte 1"/>
          <p:cNvSpPr>
            <a:spLocks noGrp="1"/>
          </p:cNvSpPr>
          <p:nvPr>
            <p:ph type="body" sz="quarter" idx="13"/>
          </p:nvPr>
        </p:nvSpPr>
        <p:spPr>
          <a:xfrm>
            <a:off x="503400" y="5998120"/>
            <a:ext cx="5184000" cy="1369492"/>
          </a:xfrm>
        </p:spPr>
        <p:txBody>
          <a:bodyPr numCol="1"/>
          <a:lstStyle/>
          <a:p>
            <a:pPr>
              <a:spcBef>
                <a:spcPts val="0"/>
              </a:spcBef>
            </a:pPr>
            <a:r>
              <a:rPr lang="fr-FR" sz="1000" dirty="0"/>
              <a:t>Champ : personnes salariées en France métropolitaine âgées de 20 à 62 ans.	</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				</a:t>
            </a:r>
          </a:p>
        </p:txBody>
      </p:sp>
      <p:graphicFrame>
        <p:nvGraphicFramePr>
          <p:cNvPr id="5" name="Tableau 4"/>
          <p:cNvGraphicFramePr>
            <a:graphicFrameLocks noGrp="1"/>
          </p:cNvGraphicFramePr>
          <p:nvPr>
            <p:extLst>
              <p:ext uri="{D42A27DB-BD31-4B8C-83A1-F6EECF244321}">
                <p14:modId xmlns:p14="http://schemas.microsoft.com/office/powerpoint/2010/main" val="488008323"/>
              </p:ext>
            </p:extLst>
          </p:nvPr>
        </p:nvGraphicFramePr>
        <p:xfrm>
          <a:off x="503398" y="1647639"/>
          <a:ext cx="11024301" cy="4241267"/>
        </p:xfrm>
        <a:graphic>
          <a:graphicData uri="http://schemas.openxmlformats.org/drawingml/2006/table">
            <a:tbl>
              <a:tblPr>
                <a:tableStyleId>{5C22544A-7EE6-4342-B048-85BDC9FD1C3A}</a:tableStyleId>
              </a:tblPr>
              <a:tblGrid>
                <a:gridCol w="4633855">
                  <a:extLst>
                    <a:ext uri="{9D8B030D-6E8A-4147-A177-3AD203B41FA5}">
                      <a16:colId xmlns:a16="http://schemas.microsoft.com/office/drawing/2014/main" val="1491715716"/>
                    </a:ext>
                  </a:extLst>
                </a:gridCol>
                <a:gridCol w="1120688">
                  <a:extLst>
                    <a:ext uri="{9D8B030D-6E8A-4147-A177-3AD203B41FA5}">
                      <a16:colId xmlns:a16="http://schemas.microsoft.com/office/drawing/2014/main" val="3859367333"/>
                    </a:ext>
                  </a:extLst>
                </a:gridCol>
                <a:gridCol w="878293">
                  <a:extLst>
                    <a:ext uri="{9D8B030D-6E8A-4147-A177-3AD203B41FA5}">
                      <a16:colId xmlns:a16="http://schemas.microsoft.com/office/drawing/2014/main" val="2665387557"/>
                    </a:ext>
                  </a:extLst>
                </a:gridCol>
                <a:gridCol w="878293">
                  <a:extLst>
                    <a:ext uri="{9D8B030D-6E8A-4147-A177-3AD203B41FA5}">
                      <a16:colId xmlns:a16="http://schemas.microsoft.com/office/drawing/2014/main" val="3720012729"/>
                    </a:ext>
                  </a:extLst>
                </a:gridCol>
                <a:gridCol w="878293">
                  <a:extLst>
                    <a:ext uri="{9D8B030D-6E8A-4147-A177-3AD203B41FA5}">
                      <a16:colId xmlns:a16="http://schemas.microsoft.com/office/drawing/2014/main" val="2764053639"/>
                    </a:ext>
                  </a:extLst>
                </a:gridCol>
                <a:gridCol w="878293">
                  <a:extLst>
                    <a:ext uri="{9D8B030D-6E8A-4147-A177-3AD203B41FA5}">
                      <a16:colId xmlns:a16="http://schemas.microsoft.com/office/drawing/2014/main" val="1625135259"/>
                    </a:ext>
                  </a:extLst>
                </a:gridCol>
                <a:gridCol w="878293">
                  <a:extLst>
                    <a:ext uri="{9D8B030D-6E8A-4147-A177-3AD203B41FA5}">
                      <a16:colId xmlns:a16="http://schemas.microsoft.com/office/drawing/2014/main" val="568696823"/>
                    </a:ext>
                  </a:extLst>
                </a:gridCol>
                <a:gridCol w="878293">
                  <a:extLst>
                    <a:ext uri="{9D8B030D-6E8A-4147-A177-3AD203B41FA5}">
                      <a16:colId xmlns:a16="http://schemas.microsoft.com/office/drawing/2014/main" val="2586498934"/>
                    </a:ext>
                  </a:extLst>
                </a:gridCol>
              </a:tblGrid>
              <a:tr h="439332">
                <a:tc rowSpan="2">
                  <a:txBody>
                    <a:bodyPr/>
                    <a:lstStyle/>
                    <a:p>
                      <a:pPr algn="ctr" fontAlgn="ctr"/>
                      <a:r>
                        <a:rPr lang="fr-FR" sz="1050" b="1" u="none" strike="noStrike" dirty="0">
                          <a:effectLst/>
                        </a:rPr>
                        <a:t>Familles professionnelles</a:t>
                      </a:r>
                      <a:endParaRPr lang="fr-FR" sz="1050" b="1" i="0" u="none" strike="noStrike" dirty="0">
                        <a:solidFill>
                          <a:srgbClr val="000000"/>
                        </a:solidFill>
                        <a:effectLst/>
                        <a:latin typeface="Calibri" panose="020F0502020204030204" pitchFamily="34" charset="0"/>
                      </a:endParaRPr>
                    </a:p>
                  </a:txBody>
                  <a:tcPr marL="4644" marR="4644" marT="4644" marB="0" anchor="ctr"/>
                </a:tc>
                <a:tc rowSpan="2">
                  <a:txBody>
                    <a:bodyPr/>
                    <a:lstStyle/>
                    <a:p>
                      <a:pPr algn="ctr" fontAlgn="ctr"/>
                      <a:r>
                        <a:rPr lang="fr-FR" sz="1050" b="1" u="none" strike="noStrike">
                          <a:effectLst/>
                        </a:rPr>
                        <a:t>Nombre de salariés en télétravail en 2023</a:t>
                      </a:r>
                      <a:endParaRPr lang="fr-FR" sz="1050" b="1" i="0" u="none" strike="noStrike">
                        <a:solidFill>
                          <a:srgbClr val="000000"/>
                        </a:solidFill>
                        <a:effectLst/>
                        <a:latin typeface="Calibri" panose="020F0502020204030204" pitchFamily="34" charset="0"/>
                      </a:endParaRPr>
                    </a:p>
                  </a:txBody>
                  <a:tcPr marL="4644" marR="4644" marT="4644" marB="0" anchor="ctr"/>
                </a:tc>
                <a:tc gridSpan="3">
                  <a:txBody>
                    <a:bodyPr/>
                    <a:lstStyle/>
                    <a:p>
                      <a:pPr algn="ctr" fontAlgn="ctr"/>
                      <a:r>
                        <a:rPr lang="fr-FR" sz="1050" b="1" u="none" strike="noStrike" dirty="0">
                          <a:effectLst/>
                        </a:rPr>
                        <a:t>Part en télétravail (en %)</a:t>
                      </a:r>
                      <a:endParaRPr lang="fr-FR" sz="1050" b="1" i="0" u="none" strike="noStrike" dirty="0">
                        <a:solidFill>
                          <a:srgbClr val="000000"/>
                        </a:solidFill>
                        <a:effectLst/>
                        <a:latin typeface="Calibri" panose="020F0502020204030204" pitchFamily="34" charset="0"/>
                      </a:endParaRPr>
                    </a:p>
                  </a:txBody>
                  <a:tcPr marL="4644" marR="4644" marT="4644" marB="0" anchor="ctr"/>
                </a:tc>
                <a:tc hMerge="1">
                  <a:txBody>
                    <a:bodyPr/>
                    <a:lstStyle/>
                    <a:p>
                      <a:endParaRPr lang="fr-FR"/>
                    </a:p>
                  </a:txBody>
                  <a:tcPr/>
                </a:tc>
                <a:tc hMerge="1">
                  <a:txBody>
                    <a:bodyPr/>
                    <a:lstStyle/>
                    <a:p>
                      <a:endParaRPr lang="fr-FR"/>
                    </a:p>
                  </a:txBody>
                  <a:tcPr/>
                </a:tc>
                <a:tc gridSpan="3">
                  <a:txBody>
                    <a:bodyPr/>
                    <a:lstStyle/>
                    <a:p>
                      <a:pPr algn="ctr" fontAlgn="ctr"/>
                      <a:r>
                        <a:rPr lang="fr-FR" sz="1050" b="1" u="none" strike="noStrike" dirty="0">
                          <a:effectLst/>
                        </a:rPr>
                        <a:t>Poids des familles professionnelles parmi les salariés en télétravail (en %)</a:t>
                      </a:r>
                      <a:endParaRPr lang="fr-FR" sz="1050" b="1" i="0" u="none" strike="noStrike" dirty="0">
                        <a:solidFill>
                          <a:srgbClr val="000000"/>
                        </a:solidFill>
                        <a:effectLst/>
                        <a:latin typeface="Calibri" panose="020F0502020204030204" pitchFamily="34" charset="0"/>
                      </a:endParaRPr>
                    </a:p>
                  </a:txBody>
                  <a:tcPr marL="4644" marR="4644" marT="4644"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27478443"/>
                  </a:ext>
                </a:extLst>
              </a:tr>
              <a:tr h="199697">
                <a:tc vMerge="1">
                  <a:txBody>
                    <a:bodyPr/>
                    <a:lstStyle/>
                    <a:p>
                      <a:endParaRPr lang="fr-FR"/>
                    </a:p>
                  </a:txBody>
                  <a:tcPr/>
                </a:tc>
                <a:tc vMerge="1">
                  <a:txBody>
                    <a:bodyPr/>
                    <a:lstStyle/>
                    <a:p>
                      <a:endParaRPr lang="fr-FR"/>
                    </a:p>
                  </a:txBody>
                  <a:tcPr/>
                </a:tc>
                <a:tc>
                  <a:txBody>
                    <a:bodyPr/>
                    <a:lstStyle/>
                    <a:p>
                      <a:pPr algn="ctr" fontAlgn="ctr"/>
                      <a:r>
                        <a:rPr lang="fr-FR" sz="1050" b="1" u="none" strike="noStrike">
                          <a:effectLst/>
                        </a:rPr>
                        <a:t>2019</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2023</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2019</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2023</a:t>
                      </a:r>
                      <a:endParaRPr lang="fr-FR" sz="1050" b="1" i="0" u="none" strike="noStrike" dirty="0">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1381014468"/>
                  </a:ext>
                </a:extLst>
              </a:tr>
              <a:tr h="199697">
                <a:tc>
                  <a:txBody>
                    <a:bodyPr/>
                    <a:lstStyle/>
                    <a:p>
                      <a:pPr algn="l" fontAlgn="ctr"/>
                      <a:r>
                        <a:rPr lang="fr-FR" sz="1050" u="none" strike="noStrike">
                          <a:effectLst/>
                        </a:rPr>
                        <a:t>Ingénieur(e)s de l'informatique</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710 000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dirty="0">
                          <a:effectLst/>
                        </a:rPr>
                        <a:t>12</a:t>
                      </a:r>
                      <a:endParaRPr lang="fr-FR" sz="1050" b="0" i="0" u="none" strike="noStrike" dirty="0">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867596122"/>
                  </a:ext>
                </a:extLst>
              </a:tr>
              <a:tr h="199697">
                <a:tc>
                  <a:txBody>
                    <a:bodyPr/>
                    <a:lstStyle/>
                    <a:p>
                      <a:pPr algn="l" fontAlgn="ctr"/>
                      <a:r>
                        <a:rPr lang="fr-FR" sz="1050" u="none" strike="noStrike">
                          <a:effectLst/>
                        </a:rPr>
                        <a:t>Cadres des services administratifs, comptables et financiers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566 000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714062233"/>
                  </a:ext>
                </a:extLst>
              </a:tr>
              <a:tr h="199697">
                <a:tc>
                  <a:txBody>
                    <a:bodyPr/>
                    <a:lstStyle/>
                    <a:p>
                      <a:pPr algn="l" fontAlgn="ctr"/>
                      <a:r>
                        <a:rPr lang="fr-FR" sz="1050" u="none" strike="noStrike">
                          <a:effectLst/>
                        </a:rPr>
                        <a:t>Cadres commerciaux et technico-commerciaux</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522 000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37</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214919074"/>
                  </a:ext>
                </a:extLst>
              </a:tr>
              <a:tr h="239636">
                <a:tc>
                  <a:txBody>
                    <a:bodyPr/>
                    <a:lstStyle/>
                    <a:p>
                      <a:pPr algn="l" fontAlgn="ctr"/>
                      <a:r>
                        <a:rPr lang="fr-FR" sz="1050" u="none" strike="noStrike">
                          <a:effectLst/>
                        </a:rPr>
                        <a:t>Technicien(ne)s des services administratifs, comptables et financiers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459 000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373492213"/>
                  </a:ext>
                </a:extLst>
              </a:tr>
              <a:tr h="199697">
                <a:tc>
                  <a:txBody>
                    <a:bodyPr/>
                    <a:lstStyle/>
                    <a:p>
                      <a:pPr algn="l" fontAlgn="ctr"/>
                      <a:r>
                        <a:rPr lang="fr-FR" sz="1050" u="none" strike="noStrike">
                          <a:effectLst/>
                        </a:rPr>
                        <a:t>Ingénieur(e)s et cadres techniques de l'industrie</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317 000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15123333"/>
                  </a:ext>
                </a:extLst>
              </a:tr>
              <a:tr h="199697">
                <a:tc>
                  <a:txBody>
                    <a:bodyPr/>
                    <a:lstStyle/>
                    <a:p>
                      <a:pPr algn="l" fontAlgn="ctr"/>
                      <a:r>
                        <a:rPr lang="fr-FR" sz="1050" u="none" strike="noStrike">
                          <a:effectLst/>
                        </a:rPr>
                        <a:t>Personnels d'études et de recherche</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304 000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1976528476"/>
                  </a:ext>
                </a:extLst>
              </a:tr>
              <a:tr h="199697">
                <a:tc>
                  <a:txBody>
                    <a:bodyPr/>
                    <a:lstStyle/>
                    <a:p>
                      <a:pPr algn="l" fontAlgn="ctr"/>
                      <a:r>
                        <a:rPr lang="fr-FR" sz="1050" u="none" strike="noStrike">
                          <a:effectLst/>
                        </a:rPr>
                        <a:t>Cadres de la fonction publique (catégorie A et assimilés)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246 000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18</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082819656"/>
                  </a:ext>
                </a:extLst>
              </a:tr>
              <a:tr h="361452">
                <a:tc>
                  <a:txBody>
                    <a:bodyPr/>
                    <a:lstStyle/>
                    <a:p>
                      <a:pPr algn="l" fontAlgn="ctr"/>
                      <a:r>
                        <a:rPr lang="fr-FR" sz="1050" u="none" strike="noStrike">
                          <a:effectLst/>
                        </a:rPr>
                        <a:t>Professions intermédiaires administratives de la fonction publique (catégorie B et assimilés)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223 000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58</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515686602"/>
                  </a:ext>
                </a:extLst>
              </a:tr>
              <a:tr h="199697">
                <a:tc>
                  <a:txBody>
                    <a:bodyPr/>
                    <a:lstStyle/>
                    <a:p>
                      <a:pPr algn="l" fontAlgn="ctr"/>
                      <a:r>
                        <a:rPr lang="fr-FR" sz="1050" u="none" strike="noStrike">
                          <a:effectLst/>
                        </a:rPr>
                        <a:t>Attaché(e)s commerciaux et représentants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190 000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146339475"/>
                  </a:ext>
                </a:extLst>
              </a:tr>
              <a:tr h="199697">
                <a:tc>
                  <a:txBody>
                    <a:bodyPr/>
                    <a:lstStyle/>
                    <a:p>
                      <a:pPr algn="l" fontAlgn="ctr"/>
                      <a:r>
                        <a:rPr lang="fr-FR" sz="1050" u="none" strike="noStrike">
                          <a:effectLst/>
                        </a:rPr>
                        <a:t>Employé(e)s de la comptabilité</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185 000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49</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2809857215"/>
                  </a:ext>
                </a:extLst>
              </a:tr>
              <a:tr h="199697">
                <a:tc>
                  <a:txBody>
                    <a:bodyPr/>
                    <a:lstStyle/>
                    <a:p>
                      <a:pPr algn="l" fontAlgn="ctr"/>
                      <a:r>
                        <a:rPr lang="fr-FR" sz="1050" u="none" strike="noStrike">
                          <a:effectLst/>
                        </a:rPr>
                        <a:t>Employé(e)s administratifs de la fonction publique (catégorie C et assimilés)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185 000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2119984072"/>
                  </a:ext>
                </a:extLst>
              </a:tr>
              <a:tr h="199697">
                <a:tc>
                  <a:txBody>
                    <a:bodyPr/>
                    <a:lstStyle/>
                    <a:p>
                      <a:pPr algn="l" fontAlgn="ctr"/>
                      <a:r>
                        <a:rPr lang="fr-FR" sz="1050" u="none" strike="noStrike">
                          <a:effectLst/>
                        </a:rPr>
                        <a:t>Secrétaires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155 000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2614615575"/>
                  </a:ext>
                </a:extLst>
              </a:tr>
              <a:tr h="199697">
                <a:tc>
                  <a:txBody>
                    <a:bodyPr/>
                    <a:lstStyle/>
                    <a:p>
                      <a:pPr algn="l" fontAlgn="ctr"/>
                      <a:r>
                        <a:rPr lang="fr-FR" sz="1050" u="none" strike="noStrike">
                          <a:effectLst/>
                        </a:rPr>
                        <a:t>Professionnel(le)s de la communication et de l'information</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149 000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2455172046"/>
                  </a:ext>
                </a:extLst>
              </a:tr>
              <a:tr h="199697">
                <a:tc>
                  <a:txBody>
                    <a:bodyPr/>
                    <a:lstStyle/>
                    <a:p>
                      <a:pPr algn="l" fontAlgn="ctr"/>
                      <a:r>
                        <a:rPr lang="fr-FR" sz="1050" u="none" strike="noStrike">
                          <a:effectLst/>
                        </a:rPr>
                        <a:t>Enseignant(e)s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147 000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618719753"/>
                  </a:ext>
                </a:extLst>
              </a:tr>
              <a:tr h="199697">
                <a:tc>
                  <a:txBody>
                    <a:bodyPr/>
                    <a:lstStyle/>
                    <a:p>
                      <a:pPr algn="l" fontAlgn="ctr"/>
                      <a:r>
                        <a:rPr lang="fr-FR" sz="1050" u="none" strike="noStrike">
                          <a:effectLst/>
                        </a:rPr>
                        <a:t>Cadres de la banque et des assurances</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142 000</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78</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82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1071843574"/>
                  </a:ext>
                </a:extLst>
              </a:tr>
              <a:tr h="199697">
                <a:tc>
                  <a:txBody>
                    <a:bodyPr/>
                    <a:lstStyle/>
                    <a:p>
                      <a:pPr algn="l" fontAlgn="ctr"/>
                      <a:r>
                        <a:rPr lang="fr-FR" sz="1050" b="1" u="none" strike="noStrike" dirty="0">
                          <a:effectLst/>
                        </a:rPr>
                        <a:t>Ensemble des personnes salariées du « top 15 »</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4 500 000</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21</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57</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55</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a:effectLst/>
                        </a:rPr>
                        <a:t>71</a:t>
                      </a:r>
                      <a:endParaRPr lang="fr-FR" sz="1050" b="1" i="0" u="none" strike="noStrike">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59</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73</a:t>
                      </a:r>
                      <a:endParaRPr lang="fr-FR" sz="1050" b="1" i="0" u="none" strike="noStrike" dirty="0">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3101686528"/>
                  </a:ext>
                </a:extLst>
              </a:tr>
              <a:tr h="199697">
                <a:tc>
                  <a:txBody>
                    <a:bodyPr/>
                    <a:lstStyle/>
                    <a:p>
                      <a:pPr algn="l" fontAlgn="ctr"/>
                      <a:r>
                        <a:rPr lang="fr-FR" sz="1050" b="1" u="none" strike="noStrike" dirty="0">
                          <a:effectLst/>
                        </a:rPr>
                        <a:t>Ensemble des personnes salariées</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6 142 000</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9</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31</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26</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100</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100</a:t>
                      </a:r>
                      <a:endParaRPr lang="fr-FR" sz="1050" b="1" i="0" u="none" strike="noStrike" dirty="0">
                        <a:solidFill>
                          <a:srgbClr val="000000"/>
                        </a:solidFill>
                        <a:effectLst/>
                        <a:latin typeface="Calibri" panose="020F0502020204030204" pitchFamily="34" charset="0"/>
                      </a:endParaRPr>
                    </a:p>
                  </a:txBody>
                  <a:tcPr marL="4644" marR="4644" marT="4644" marB="0" anchor="ctr"/>
                </a:tc>
                <a:tc>
                  <a:txBody>
                    <a:bodyPr/>
                    <a:lstStyle/>
                    <a:p>
                      <a:pPr algn="ctr" fontAlgn="ctr"/>
                      <a:r>
                        <a:rPr lang="fr-FR" sz="1050" b="1" u="none" strike="noStrike" dirty="0">
                          <a:effectLst/>
                        </a:rPr>
                        <a:t>100</a:t>
                      </a:r>
                      <a:endParaRPr lang="fr-FR" sz="1050" b="1" i="0" u="none" strike="noStrike" dirty="0">
                        <a:solidFill>
                          <a:srgbClr val="000000"/>
                        </a:solidFill>
                        <a:effectLst/>
                        <a:latin typeface="Calibri" panose="020F0502020204030204" pitchFamily="34" charset="0"/>
                      </a:endParaRPr>
                    </a:p>
                  </a:txBody>
                  <a:tcPr marL="4644" marR="4644" marT="4644" marB="0" anchor="ctr"/>
                </a:tc>
                <a:extLst>
                  <a:ext uri="{0D108BD9-81ED-4DB2-BD59-A6C34878D82A}">
                    <a16:rowId xmlns:a16="http://schemas.microsoft.com/office/drawing/2014/main" val="1041438375"/>
                  </a:ext>
                </a:extLst>
              </a:tr>
            </a:tbl>
          </a:graphicData>
        </a:graphic>
      </p:graphicFrame>
    </p:spTree>
    <p:extLst>
      <p:ext uri="{BB962C8B-B14F-4D97-AF65-F5344CB8AC3E}">
        <p14:creationId xmlns:p14="http://schemas.microsoft.com/office/powerpoint/2010/main" val="35435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17</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1.2. Évolution </a:t>
            </a:r>
            <a:r>
              <a:rPr lang="fr-FR" sz="1800" dirty="0">
                <a:solidFill>
                  <a:schemeClr val="accent5">
                    <a:lumMod val="75000"/>
                  </a:schemeClr>
                </a:solidFill>
              </a:rPr>
              <a:t>des caractéristiques sociodémographiques et d’emploi des salariés en télétravail entre 2019 et </a:t>
            </a:r>
            <a:r>
              <a:rPr lang="fr-FR" sz="1800" dirty="0" smtClean="0">
                <a:solidFill>
                  <a:schemeClr val="accent5">
                    <a:lumMod val="75000"/>
                  </a:schemeClr>
                </a:solidFill>
              </a:rPr>
              <a:t>2023 (en %)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503400" y="5998120"/>
            <a:ext cx="5184000" cy="1369492"/>
          </a:xfrm>
        </p:spPr>
        <p:txBody>
          <a:bodyPr numCol="1"/>
          <a:lstStyle/>
          <a:p>
            <a:pPr>
              <a:spcBef>
                <a:spcPts val="0"/>
              </a:spcBef>
            </a:pPr>
            <a:r>
              <a:rPr lang="fr-FR" sz="1000" dirty="0"/>
              <a:t>Champ : personnes en télétravail en France métropolitaine âgées de 20 à 62 ans.</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3189241695"/>
              </p:ext>
            </p:extLst>
          </p:nvPr>
        </p:nvGraphicFramePr>
        <p:xfrm>
          <a:off x="503400" y="1699400"/>
          <a:ext cx="11184594" cy="4195456"/>
        </p:xfrm>
        <a:graphic>
          <a:graphicData uri="http://schemas.openxmlformats.org/drawingml/2006/table">
            <a:tbl>
              <a:tblPr>
                <a:tableStyleId>{5C22544A-7EE6-4342-B048-85BDC9FD1C3A}</a:tableStyleId>
              </a:tblPr>
              <a:tblGrid>
                <a:gridCol w="1424127">
                  <a:extLst>
                    <a:ext uri="{9D8B030D-6E8A-4147-A177-3AD203B41FA5}">
                      <a16:colId xmlns:a16="http://schemas.microsoft.com/office/drawing/2014/main" val="2449486574"/>
                    </a:ext>
                  </a:extLst>
                </a:gridCol>
                <a:gridCol w="1424127">
                  <a:extLst>
                    <a:ext uri="{9D8B030D-6E8A-4147-A177-3AD203B41FA5}">
                      <a16:colId xmlns:a16="http://schemas.microsoft.com/office/drawing/2014/main" val="28502257"/>
                    </a:ext>
                  </a:extLst>
                </a:gridCol>
                <a:gridCol w="694695">
                  <a:extLst>
                    <a:ext uri="{9D8B030D-6E8A-4147-A177-3AD203B41FA5}">
                      <a16:colId xmlns:a16="http://schemas.microsoft.com/office/drawing/2014/main" val="652305868"/>
                    </a:ext>
                  </a:extLst>
                </a:gridCol>
                <a:gridCol w="694695">
                  <a:extLst>
                    <a:ext uri="{9D8B030D-6E8A-4147-A177-3AD203B41FA5}">
                      <a16:colId xmlns:a16="http://schemas.microsoft.com/office/drawing/2014/main" val="2929585000"/>
                    </a:ext>
                  </a:extLst>
                </a:gridCol>
                <a:gridCol w="694695">
                  <a:extLst>
                    <a:ext uri="{9D8B030D-6E8A-4147-A177-3AD203B41FA5}">
                      <a16:colId xmlns:a16="http://schemas.microsoft.com/office/drawing/2014/main" val="1352177486"/>
                    </a:ext>
                  </a:extLst>
                </a:gridCol>
                <a:gridCol w="694695">
                  <a:extLst>
                    <a:ext uri="{9D8B030D-6E8A-4147-A177-3AD203B41FA5}">
                      <a16:colId xmlns:a16="http://schemas.microsoft.com/office/drawing/2014/main" val="3815418369"/>
                    </a:ext>
                  </a:extLst>
                </a:gridCol>
                <a:gridCol w="694695">
                  <a:extLst>
                    <a:ext uri="{9D8B030D-6E8A-4147-A177-3AD203B41FA5}">
                      <a16:colId xmlns:a16="http://schemas.microsoft.com/office/drawing/2014/main" val="639525437"/>
                    </a:ext>
                  </a:extLst>
                </a:gridCol>
                <a:gridCol w="694695">
                  <a:extLst>
                    <a:ext uri="{9D8B030D-6E8A-4147-A177-3AD203B41FA5}">
                      <a16:colId xmlns:a16="http://schemas.microsoft.com/office/drawing/2014/main" val="3310286955"/>
                    </a:ext>
                  </a:extLst>
                </a:gridCol>
                <a:gridCol w="694695">
                  <a:extLst>
                    <a:ext uri="{9D8B030D-6E8A-4147-A177-3AD203B41FA5}">
                      <a16:colId xmlns:a16="http://schemas.microsoft.com/office/drawing/2014/main" val="3310935695"/>
                    </a:ext>
                  </a:extLst>
                </a:gridCol>
                <a:gridCol w="694695">
                  <a:extLst>
                    <a:ext uri="{9D8B030D-6E8A-4147-A177-3AD203B41FA5}">
                      <a16:colId xmlns:a16="http://schemas.microsoft.com/office/drawing/2014/main" val="4063670957"/>
                    </a:ext>
                  </a:extLst>
                </a:gridCol>
                <a:gridCol w="694695">
                  <a:extLst>
                    <a:ext uri="{9D8B030D-6E8A-4147-A177-3AD203B41FA5}">
                      <a16:colId xmlns:a16="http://schemas.microsoft.com/office/drawing/2014/main" val="838765264"/>
                    </a:ext>
                  </a:extLst>
                </a:gridCol>
                <a:gridCol w="694695">
                  <a:extLst>
                    <a:ext uri="{9D8B030D-6E8A-4147-A177-3AD203B41FA5}">
                      <a16:colId xmlns:a16="http://schemas.microsoft.com/office/drawing/2014/main" val="546335852"/>
                    </a:ext>
                  </a:extLst>
                </a:gridCol>
                <a:gridCol w="694695">
                  <a:extLst>
                    <a:ext uri="{9D8B030D-6E8A-4147-A177-3AD203B41FA5}">
                      <a16:colId xmlns:a16="http://schemas.microsoft.com/office/drawing/2014/main" val="3226012872"/>
                    </a:ext>
                  </a:extLst>
                </a:gridCol>
                <a:gridCol w="694695">
                  <a:extLst>
                    <a:ext uri="{9D8B030D-6E8A-4147-A177-3AD203B41FA5}">
                      <a16:colId xmlns:a16="http://schemas.microsoft.com/office/drawing/2014/main" val="2924218445"/>
                    </a:ext>
                  </a:extLst>
                </a:gridCol>
              </a:tblGrid>
              <a:tr h="331322">
                <a:tc>
                  <a:txBody>
                    <a:bodyPr/>
                    <a:lstStyle/>
                    <a:p>
                      <a:pPr algn="l"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4270" marR="4270" marT="4270" marB="0" anchor="ctr"/>
                </a:tc>
                <a:tc gridSpan="3">
                  <a:txBody>
                    <a:bodyPr/>
                    <a:lstStyle/>
                    <a:p>
                      <a:pPr algn="ctr" fontAlgn="ctr"/>
                      <a:r>
                        <a:rPr lang="fr-FR" sz="1100" b="1" u="none" strike="noStrike" dirty="0">
                          <a:effectLst/>
                        </a:rPr>
                        <a:t>Salariés en télétravail</a:t>
                      </a:r>
                      <a:endParaRPr lang="fr-FR" sz="1100" b="1" i="0" u="none" strike="noStrike" dirty="0">
                        <a:solidFill>
                          <a:srgbClr val="000000"/>
                        </a:solidFill>
                        <a:effectLst/>
                        <a:latin typeface="Calibri" panose="020F0502020204030204" pitchFamily="34" charset="0"/>
                      </a:endParaRPr>
                    </a:p>
                  </a:txBody>
                  <a:tcPr marL="4270" marR="4270" marT="4270" marB="0" anchor="ctr"/>
                </a:tc>
                <a:tc hMerge="1">
                  <a:txBody>
                    <a:bodyPr/>
                    <a:lstStyle/>
                    <a:p>
                      <a:endParaRPr lang="fr-FR"/>
                    </a:p>
                  </a:txBody>
                  <a:tcPr/>
                </a:tc>
                <a:tc hMerge="1">
                  <a:txBody>
                    <a:bodyPr/>
                    <a:lstStyle/>
                    <a:p>
                      <a:endParaRPr lang="fr-FR"/>
                    </a:p>
                  </a:txBody>
                  <a:tcPr/>
                </a:tc>
                <a:tc gridSpan="3">
                  <a:txBody>
                    <a:bodyPr/>
                    <a:lstStyle/>
                    <a:p>
                      <a:pPr algn="ctr" fontAlgn="ctr"/>
                      <a:r>
                        <a:rPr lang="fr-FR" sz="1100" b="1" u="none" strike="noStrike" dirty="0">
                          <a:effectLst/>
                        </a:rPr>
                        <a:t>dont 1 jour par semaine ou occasionnel</a:t>
                      </a:r>
                      <a:endParaRPr lang="fr-FR" sz="1100" b="1" i="0" u="none" strike="noStrike" dirty="0">
                        <a:solidFill>
                          <a:srgbClr val="000000"/>
                        </a:solidFill>
                        <a:effectLst/>
                        <a:latin typeface="Calibri" panose="020F0502020204030204" pitchFamily="34" charset="0"/>
                      </a:endParaRPr>
                    </a:p>
                  </a:txBody>
                  <a:tcPr marL="4270" marR="4270" marT="4270" marB="0" anchor="ctr"/>
                </a:tc>
                <a:tc hMerge="1">
                  <a:txBody>
                    <a:bodyPr/>
                    <a:lstStyle/>
                    <a:p>
                      <a:endParaRPr lang="fr-FR"/>
                    </a:p>
                  </a:txBody>
                  <a:tcPr/>
                </a:tc>
                <a:tc hMerge="1">
                  <a:txBody>
                    <a:bodyPr/>
                    <a:lstStyle/>
                    <a:p>
                      <a:endParaRPr lang="fr-FR"/>
                    </a:p>
                  </a:txBody>
                  <a:tcPr/>
                </a:tc>
                <a:tc gridSpan="3">
                  <a:txBody>
                    <a:bodyPr/>
                    <a:lstStyle/>
                    <a:p>
                      <a:pPr algn="ctr" fontAlgn="ctr"/>
                      <a:r>
                        <a:rPr lang="fr-FR" sz="1100" b="1" u="none" strike="noStrike" dirty="0">
                          <a:effectLst/>
                        </a:rPr>
                        <a:t>dont 2 jours par semaine</a:t>
                      </a:r>
                      <a:endParaRPr lang="fr-FR" sz="1100" b="1" i="0" u="none" strike="noStrike" dirty="0">
                        <a:solidFill>
                          <a:srgbClr val="000000"/>
                        </a:solidFill>
                        <a:effectLst/>
                        <a:latin typeface="Calibri" panose="020F0502020204030204" pitchFamily="34" charset="0"/>
                      </a:endParaRPr>
                    </a:p>
                  </a:txBody>
                  <a:tcPr marL="4270" marR="4270" marT="4270" marB="0" anchor="ctr"/>
                </a:tc>
                <a:tc hMerge="1">
                  <a:txBody>
                    <a:bodyPr/>
                    <a:lstStyle/>
                    <a:p>
                      <a:endParaRPr lang="fr-FR"/>
                    </a:p>
                  </a:txBody>
                  <a:tcPr/>
                </a:tc>
                <a:tc hMerge="1">
                  <a:txBody>
                    <a:bodyPr/>
                    <a:lstStyle/>
                    <a:p>
                      <a:endParaRPr lang="fr-FR"/>
                    </a:p>
                  </a:txBody>
                  <a:tcPr/>
                </a:tc>
                <a:tc gridSpan="3">
                  <a:txBody>
                    <a:bodyPr/>
                    <a:lstStyle/>
                    <a:p>
                      <a:pPr algn="ctr" fontAlgn="ctr"/>
                      <a:r>
                        <a:rPr lang="fr-FR" sz="1100" b="1" u="none" strike="noStrike">
                          <a:effectLst/>
                        </a:rPr>
                        <a:t>dont 3 jours ou plus par semaine</a:t>
                      </a:r>
                      <a:endParaRPr lang="fr-FR" sz="1100" b="1" i="0" u="none" strike="noStrike">
                        <a:solidFill>
                          <a:srgbClr val="000000"/>
                        </a:solidFill>
                        <a:effectLst/>
                        <a:latin typeface="Calibri" panose="020F0502020204030204" pitchFamily="34" charset="0"/>
                      </a:endParaRPr>
                    </a:p>
                  </a:txBody>
                  <a:tcPr marL="4270" marR="4270" marT="427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68371234"/>
                  </a:ext>
                </a:extLst>
              </a:tr>
              <a:tr h="171563">
                <a:tc>
                  <a:txBody>
                    <a:bodyPr/>
                    <a:lstStyle/>
                    <a:p>
                      <a:pPr algn="l"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2019</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2021</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2023</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2019</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2021</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2023</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a:effectLst/>
                        </a:rPr>
                        <a:t>2019</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dirty="0">
                          <a:effectLst/>
                        </a:rPr>
                        <a:t>2021</a:t>
                      </a:r>
                      <a:endParaRPr lang="fr-FR" sz="1100" b="1"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dirty="0">
                          <a:effectLst/>
                        </a:rPr>
                        <a:t>2023</a:t>
                      </a:r>
                      <a:endParaRPr lang="fr-FR" sz="1100" b="1"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dirty="0">
                          <a:effectLst/>
                        </a:rPr>
                        <a:t>2019</a:t>
                      </a:r>
                      <a:endParaRPr lang="fr-FR" sz="1100" b="1"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dirty="0">
                          <a:effectLst/>
                        </a:rPr>
                        <a:t>2021</a:t>
                      </a:r>
                      <a:endParaRPr lang="fr-FR" sz="1100" b="1"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b="1" u="none" strike="noStrike" dirty="0">
                          <a:effectLst/>
                        </a:rPr>
                        <a:t>2023</a:t>
                      </a:r>
                      <a:endParaRPr lang="fr-FR" sz="1100" b="1" i="0" u="none" strike="noStrike" dirty="0">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977334798"/>
                  </a:ext>
                </a:extLst>
              </a:tr>
              <a:tr h="171563">
                <a:tc gridSpan="14">
                  <a:txBody>
                    <a:bodyPr/>
                    <a:lstStyle/>
                    <a:p>
                      <a:pPr algn="ctr" fontAlgn="ctr"/>
                      <a:r>
                        <a:rPr lang="fr-FR" sz="1100" b="1" u="none" strike="noStrike" dirty="0">
                          <a:effectLst/>
                        </a:rPr>
                        <a:t>Caractéristiques </a:t>
                      </a:r>
                      <a:r>
                        <a:rPr lang="fr-FR" sz="1100" b="1" u="none" strike="noStrike" dirty="0" smtClean="0">
                          <a:effectLst/>
                        </a:rPr>
                        <a:t>sociodémographiques</a:t>
                      </a:r>
                      <a:endParaRPr lang="fr-FR" sz="1100" b="1" i="0" u="none" strike="noStrike" dirty="0">
                        <a:solidFill>
                          <a:srgbClr val="000000"/>
                        </a:solidFill>
                        <a:effectLst/>
                        <a:latin typeface="Calibri" panose="020F0502020204030204" pitchFamily="34" charset="0"/>
                      </a:endParaRPr>
                    </a:p>
                  </a:txBody>
                  <a:tcPr marL="4270" marR="4270" marT="4270"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01323103"/>
                  </a:ext>
                </a:extLst>
              </a:tr>
              <a:tr h="171563">
                <a:tc rowSpan="2">
                  <a:txBody>
                    <a:bodyPr/>
                    <a:lstStyle/>
                    <a:p>
                      <a:pPr algn="ctr" fontAlgn="ctr"/>
                      <a:r>
                        <a:rPr lang="fr-FR" sz="1100" u="none" strike="noStrike">
                          <a:effectLst/>
                        </a:rPr>
                        <a:t>Genre</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a:effectLst/>
                        </a:rPr>
                        <a:t>Femmes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1171338221"/>
                  </a:ext>
                </a:extLst>
              </a:tr>
              <a:tr h="171563">
                <a:tc vMerge="1">
                  <a:txBody>
                    <a:bodyPr/>
                    <a:lstStyle/>
                    <a:p>
                      <a:endParaRPr lang="fr-FR"/>
                    </a:p>
                  </a:txBody>
                  <a:tcPr/>
                </a:tc>
                <a:tc>
                  <a:txBody>
                    <a:bodyPr/>
                    <a:lstStyle/>
                    <a:p>
                      <a:pPr algn="l" fontAlgn="ctr"/>
                      <a:r>
                        <a:rPr lang="fr-FR" sz="1100" u="none" strike="noStrike">
                          <a:effectLst/>
                        </a:rPr>
                        <a:t>Hommes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53</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500730136"/>
                  </a:ext>
                </a:extLst>
              </a:tr>
              <a:tr h="171563">
                <a:tc rowSpan="4">
                  <a:txBody>
                    <a:bodyPr/>
                    <a:lstStyle/>
                    <a:p>
                      <a:pPr algn="ctr" fontAlgn="ctr"/>
                      <a:r>
                        <a:rPr lang="fr-FR" sz="1100" u="none" strike="noStrike">
                          <a:effectLst/>
                        </a:rPr>
                        <a:t>Âge</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a:effectLst/>
                        </a:rPr>
                        <a:t>Moins de 30 ans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19</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1399755451"/>
                  </a:ext>
                </a:extLst>
              </a:tr>
              <a:tr h="171563">
                <a:tc vMerge="1">
                  <a:txBody>
                    <a:bodyPr/>
                    <a:lstStyle/>
                    <a:p>
                      <a:endParaRPr lang="fr-FR"/>
                    </a:p>
                  </a:txBody>
                  <a:tcPr/>
                </a:tc>
                <a:tc>
                  <a:txBody>
                    <a:bodyPr/>
                    <a:lstStyle/>
                    <a:p>
                      <a:pPr algn="l" fontAlgn="ctr"/>
                      <a:r>
                        <a:rPr lang="fr-FR" sz="1100" u="none" strike="noStrike">
                          <a:effectLst/>
                        </a:rPr>
                        <a:t>De 30 à 39 ans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86470193"/>
                  </a:ext>
                </a:extLst>
              </a:tr>
              <a:tr h="171563">
                <a:tc vMerge="1">
                  <a:txBody>
                    <a:bodyPr/>
                    <a:lstStyle/>
                    <a:p>
                      <a:endParaRPr lang="fr-FR"/>
                    </a:p>
                  </a:txBody>
                  <a:tcPr/>
                </a:tc>
                <a:tc>
                  <a:txBody>
                    <a:bodyPr/>
                    <a:lstStyle/>
                    <a:p>
                      <a:pPr algn="l" fontAlgn="ctr"/>
                      <a:r>
                        <a:rPr lang="fr-FR" sz="1100" u="none" strike="noStrike">
                          <a:effectLst/>
                        </a:rPr>
                        <a:t>De 40 à 50 ans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28</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3624838989"/>
                  </a:ext>
                </a:extLst>
              </a:tr>
              <a:tr h="171563">
                <a:tc vMerge="1">
                  <a:txBody>
                    <a:bodyPr/>
                    <a:lstStyle/>
                    <a:p>
                      <a:endParaRPr lang="fr-FR"/>
                    </a:p>
                  </a:txBody>
                  <a:tcPr/>
                </a:tc>
                <a:tc>
                  <a:txBody>
                    <a:bodyPr/>
                    <a:lstStyle/>
                    <a:p>
                      <a:pPr algn="l" fontAlgn="ctr"/>
                      <a:r>
                        <a:rPr lang="fr-FR" sz="1100" u="none" strike="noStrike">
                          <a:effectLst/>
                        </a:rPr>
                        <a:t>Plus de 50 ans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23</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3140402487"/>
                  </a:ext>
                </a:extLst>
              </a:tr>
              <a:tr h="171563">
                <a:tc rowSpan="4">
                  <a:txBody>
                    <a:bodyPr/>
                    <a:lstStyle/>
                    <a:p>
                      <a:pPr algn="ctr" fontAlgn="ctr"/>
                      <a:r>
                        <a:rPr lang="fr-FR" sz="1100" u="none" strike="noStrike">
                          <a:effectLst/>
                        </a:rPr>
                        <a:t>Niveau de diplôme</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a:effectLst/>
                        </a:rPr>
                        <a:t>Inférieur au bac</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088848129"/>
                  </a:ext>
                </a:extLst>
              </a:tr>
              <a:tr h="171563">
                <a:tc vMerge="1">
                  <a:txBody>
                    <a:bodyPr/>
                    <a:lstStyle/>
                    <a:p>
                      <a:endParaRPr lang="fr-FR"/>
                    </a:p>
                  </a:txBody>
                  <a:tcPr/>
                </a:tc>
                <a:tc>
                  <a:txBody>
                    <a:bodyPr/>
                    <a:lstStyle/>
                    <a:p>
                      <a:pPr algn="l" fontAlgn="ctr"/>
                      <a:r>
                        <a:rPr lang="fr-FR" sz="1100" u="none" strike="noStrike">
                          <a:effectLst/>
                        </a:rPr>
                        <a:t>Baccalauréat</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480738206"/>
                  </a:ext>
                </a:extLst>
              </a:tr>
              <a:tr h="171563">
                <a:tc vMerge="1">
                  <a:txBody>
                    <a:bodyPr/>
                    <a:lstStyle/>
                    <a:p>
                      <a:endParaRPr lang="fr-FR"/>
                    </a:p>
                  </a:txBody>
                  <a:tcPr/>
                </a:tc>
                <a:tc>
                  <a:txBody>
                    <a:bodyPr/>
                    <a:lstStyle/>
                    <a:p>
                      <a:pPr algn="l" fontAlgn="ctr"/>
                      <a:r>
                        <a:rPr lang="fr-FR" sz="1100" u="none" strike="noStrike">
                          <a:effectLst/>
                        </a:rPr>
                        <a:t>Bac+2 à Bac+4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38</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611319620"/>
                  </a:ext>
                </a:extLst>
              </a:tr>
              <a:tr h="180594">
                <a:tc vMerge="1">
                  <a:txBody>
                    <a:bodyPr/>
                    <a:lstStyle/>
                    <a:p>
                      <a:endParaRPr lang="fr-FR"/>
                    </a:p>
                  </a:txBody>
                  <a:tcPr/>
                </a:tc>
                <a:tc>
                  <a:txBody>
                    <a:bodyPr/>
                    <a:lstStyle/>
                    <a:p>
                      <a:pPr algn="l" fontAlgn="ctr"/>
                      <a:r>
                        <a:rPr lang="fr-FR" sz="1100" u="none" strike="noStrike">
                          <a:effectLst/>
                        </a:rPr>
                        <a:t>Bac+5 ou plus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185495514"/>
                  </a:ext>
                </a:extLst>
              </a:tr>
              <a:tr h="180594">
                <a:tc gridSpan="14">
                  <a:txBody>
                    <a:bodyPr/>
                    <a:lstStyle/>
                    <a:p>
                      <a:pPr algn="ctr" fontAlgn="ctr"/>
                      <a:r>
                        <a:rPr lang="fr-FR" sz="1100" b="1" u="none" strike="noStrike" dirty="0">
                          <a:effectLst/>
                        </a:rPr>
                        <a:t>Conditions d'emploi</a:t>
                      </a:r>
                      <a:endParaRPr lang="fr-FR" sz="1100" b="1" i="0" u="none" strike="noStrike" dirty="0">
                        <a:solidFill>
                          <a:srgbClr val="000000"/>
                        </a:solidFill>
                        <a:effectLst/>
                        <a:latin typeface="Calibri" panose="020F0502020204030204" pitchFamily="34" charset="0"/>
                      </a:endParaRPr>
                    </a:p>
                  </a:txBody>
                  <a:tcPr marL="4270" marR="4270" marT="4270"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59358839"/>
                  </a:ext>
                </a:extLst>
              </a:tr>
              <a:tr h="180594">
                <a:tc rowSpan="4">
                  <a:txBody>
                    <a:bodyPr/>
                    <a:lstStyle/>
                    <a:p>
                      <a:pPr algn="ctr" fontAlgn="ctr"/>
                      <a:r>
                        <a:rPr lang="fr-FR" sz="1100" u="none" strike="noStrike">
                          <a:effectLst/>
                        </a:rPr>
                        <a:t>Catégorie socioprofessionnelle</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a:effectLst/>
                        </a:rPr>
                        <a:t>Cadres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55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70</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4207015170"/>
                  </a:ext>
                </a:extLst>
              </a:tr>
              <a:tr h="331322">
                <a:tc vMerge="1">
                  <a:txBody>
                    <a:bodyPr/>
                    <a:lstStyle/>
                    <a:p>
                      <a:endParaRPr lang="fr-FR"/>
                    </a:p>
                  </a:txBody>
                  <a:tcPr/>
                </a:tc>
                <a:tc>
                  <a:txBody>
                    <a:bodyPr/>
                    <a:lstStyle/>
                    <a:p>
                      <a:pPr algn="l" fontAlgn="ctr"/>
                      <a:r>
                        <a:rPr lang="fr-FR" sz="1100" u="none" strike="noStrike">
                          <a:effectLst/>
                        </a:rPr>
                        <a:t>Professions intermédiaires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40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1646159549"/>
                  </a:ext>
                </a:extLst>
              </a:tr>
              <a:tr h="180594">
                <a:tc vMerge="1">
                  <a:txBody>
                    <a:bodyPr/>
                    <a:lstStyle/>
                    <a:p>
                      <a:endParaRPr lang="fr-FR"/>
                    </a:p>
                  </a:txBody>
                  <a:tcPr/>
                </a:tc>
                <a:tc>
                  <a:txBody>
                    <a:bodyPr/>
                    <a:lstStyle/>
                    <a:p>
                      <a:pPr algn="l" fontAlgn="ctr"/>
                      <a:r>
                        <a:rPr lang="fr-FR" sz="1100" u="none" strike="noStrike">
                          <a:effectLst/>
                        </a:rPr>
                        <a:t>Employé(e)s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4159822704"/>
                  </a:ext>
                </a:extLst>
              </a:tr>
              <a:tr h="180594">
                <a:tc vMerge="1">
                  <a:txBody>
                    <a:bodyPr/>
                    <a:lstStyle/>
                    <a:p>
                      <a:endParaRPr lang="fr-FR"/>
                    </a:p>
                  </a:txBody>
                  <a:tcPr/>
                </a:tc>
                <a:tc>
                  <a:txBody>
                    <a:bodyPr/>
                    <a:lstStyle/>
                    <a:p>
                      <a:pPr algn="l" fontAlgn="ctr"/>
                      <a:r>
                        <a:rPr lang="fr-FR" sz="1100" u="none" strike="noStrike">
                          <a:effectLst/>
                        </a:rPr>
                        <a:t>Ouvrier(e)s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743500834"/>
                  </a:ext>
                </a:extLst>
              </a:tr>
              <a:tr h="180594">
                <a:tc rowSpan="2">
                  <a:txBody>
                    <a:bodyPr/>
                    <a:lstStyle/>
                    <a:p>
                      <a:pPr algn="ctr" fontAlgn="ctr"/>
                      <a:r>
                        <a:rPr lang="fr-FR" sz="1100" u="none" strike="noStrike">
                          <a:effectLst/>
                        </a:rPr>
                        <a:t>Employeur</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dirty="0">
                          <a:effectLst/>
                        </a:rPr>
                        <a:t>Secteur </a:t>
                      </a:r>
                      <a:r>
                        <a:rPr lang="fr-FR" sz="1100" u="none" strike="noStrike" dirty="0" smtClean="0">
                          <a:effectLst/>
                        </a:rPr>
                        <a:t>privé</a:t>
                      </a:r>
                      <a:endParaRPr lang="fr-FR" sz="1100" b="0"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91</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642852527"/>
                  </a:ext>
                </a:extLst>
              </a:tr>
              <a:tr h="180594">
                <a:tc vMerge="1">
                  <a:txBody>
                    <a:bodyPr/>
                    <a:lstStyle/>
                    <a:p>
                      <a:endParaRPr lang="fr-FR"/>
                    </a:p>
                  </a:txBody>
                  <a:tcPr/>
                </a:tc>
                <a:tc>
                  <a:txBody>
                    <a:bodyPr/>
                    <a:lstStyle/>
                    <a:p>
                      <a:pPr algn="l" fontAlgn="ctr"/>
                      <a:r>
                        <a:rPr lang="fr-FR" sz="1100" u="none" strike="noStrike">
                          <a:effectLst/>
                        </a:rPr>
                        <a:t>Fonction publique</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33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22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3406076605"/>
                  </a:ext>
                </a:extLst>
              </a:tr>
              <a:tr h="180594">
                <a:tc rowSpan="2">
                  <a:txBody>
                    <a:bodyPr/>
                    <a:lstStyle/>
                    <a:p>
                      <a:pPr algn="ctr" fontAlgn="ctr"/>
                      <a:r>
                        <a:rPr lang="fr-FR" sz="1100" u="none" strike="noStrike">
                          <a:effectLst/>
                        </a:rPr>
                        <a:t>Contrat</a:t>
                      </a:r>
                      <a:endParaRPr lang="fr-FR" sz="1100" b="1" i="0" u="none" strike="noStrike">
                        <a:solidFill>
                          <a:srgbClr val="000000"/>
                        </a:solidFill>
                        <a:effectLst/>
                        <a:latin typeface="Calibri" panose="020F0502020204030204" pitchFamily="34" charset="0"/>
                      </a:endParaRPr>
                    </a:p>
                  </a:txBody>
                  <a:tcPr marL="4270" marR="4270" marT="4270" marB="0" anchor="ctr"/>
                </a:tc>
                <a:tc>
                  <a:txBody>
                    <a:bodyPr/>
                    <a:lstStyle/>
                    <a:p>
                      <a:pPr algn="l" fontAlgn="ctr"/>
                      <a:r>
                        <a:rPr lang="fr-FR" sz="1100" u="none" strike="noStrike" dirty="0">
                          <a:effectLst/>
                        </a:rPr>
                        <a:t>à durée </a:t>
                      </a:r>
                      <a:r>
                        <a:rPr lang="fr-FR" sz="1100" u="none" strike="noStrike" dirty="0" smtClean="0">
                          <a:effectLst/>
                        </a:rPr>
                        <a:t>limitée</a:t>
                      </a:r>
                      <a:endParaRPr lang="fr-FR" sz="1100" b="0" i="0" u="none" strike="noStrike" dirty="0">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17</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3340018582"/>
                  </a:ext>
                </a:extLst>
              </a:tr>
              <a:tr h="180594">
                <a:tc vMerge="1">
                  <a:txBody>
                    <a:bodyPr/>
                    <a:lstStyle/>
                    <a:p>
                      <a:endParaRPr lang="fr-FR"/>
                    </a:p>
                  </a:txBody>
                  <a:tcPr/>
                </a:tc>
                <a:tc>
                  <a:txBody>
                    <a:bodyPr/>
                    <a:lstStyle/>
                    <a:p>
                      <a:pPr algn="l" fontAlgn="ctr"/>
                      <a:r>
                        <a:rPr lang="fr-FR" sz="1100" u="none" strike="noStrike">
                          <a:effectLst/>
                        </a:rPr>
                        <a:t>CDI ou fonctionnaires</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89</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92</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88</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91</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90</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83</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a:effectLst/>
                        </a:rPr>
                        <a:t>94</a:t>
                      </a:r>
                      <a:endParaRPr lang="fr-FR" sz="1100" b="0" i="0" u="none" strike="noStrike">
                        <a:solidFill>
                          <a:srgbClr val="000000"/>
                        </a:solidFill>
                        <a:effectLst/>
                        <a:latin typeface="Calibri" panose="020F0502020204030204" pitchFamily="34" charset="0"/>
                      </a:endParaRPr>
                    </a:p>
                  </a:txBody>
                  <a:tcPr marL="4270" marR="4270" marT="4270" marB="0" anchor="ctr"/>
                </a:tc>
                <a:tc>
                  <a:txBody>
                    <a:bodyPr/>
                    <a:lstStyle/>
                    <a:p>
                      <a:pPr algn="ctr" fontAlgn="ctr"/>
                      <a:r>
                        <a:rPr lang="fr-FR" sz="1100" u="none" strike="noStrike" dirty="0">
                          <a:effectLst/>
                        </a:rPr>
                        <a:t>93</a:t>
                      </a:r>
                      <a:endParaRPr lang="fr-FR" sz="1100" b="0" i="0" u="none" strike="noStrike" dirty="0">
                        <a:solidFill>
                          <a:srgbClr val="000000"/>
                        </a:solidFill>
                        <a:effectLst/>
                        <a:latin typeface="Calibri" panose="020F0502020204030204" pitchFamily="34" charset="0"/>
                      </a:endParaRPr>
                    </a:p>
                  </a:txBody>
                  <a:tcPr marL="4270" marR="4270" marT="4270" marB="0" anchor="ctr"/>
                </a:tc>
                <a:extLst>
                  <a:ext uri="{0D108BD9-81ED-4DB2-BD59-A6C34878D82A}">
                    <a16:rowId xmlns:a16="http://schemas.microsoft.com/office/drawing/2014/main" val="286974225"/>
                  </a:ext>
                </a:extLst>
              </a:tr>
            </a:tbl>
          </a:graphicData>
        </a:graphic>
      </p:graphicFrame>
    </p:spTree>
    <p:extLst>
      <p:ext uri="{BB962C8B-B14F-4D97-AF65-F5344CB8AC3E}">
        <p14:creationId xmlns:p14="http://schemas.microsoft.com/office/powerpoint/2010/main" val="2983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18</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1.3. Évolution </a:t>
            </a:r>
            <a:r>
              <a:rPr lang="fr-FR" sz="1800" dirty="0">
                <a:solidFill>
                  <a:schemeClr val="accent5">
                    <a:lumMod val="75000"/>
                  </a:schemeClr>
                </a:solidFill>
              </a:rPr>
              <a:t>de l’organisation du télétravail entre 2021 et </a:t>
            </a:r>
            <a:r>
              <a:rPr lang="fr-FR" sz="1800" dirty="0" smtClean="0">
                <a:solidFill>
                  <a:schemeClr val="accent5">
                    <a:lumMod val="75000"/>
                  </a:schemeClr>
                </a:solidFill>
              </a:rPr>
              <a:t>2023 (en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503400" y="5998120"/>
            <a:ext cx="5184000" cy="1369492"/>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2294814725"/>
              </p:ext>
            </p:extLst>
          </p:nvPr>
        </p:nvGraphicFramePr>
        <p:xfrm>
          <a:off x="940312" y="2044460"/>
          <a:ext cx="10311376" cy="3209024"/>
        </p:xfrm>
        <a:graphic>
          <a:graphicData uri="http://schemas.openxmlformats.org/drawingml/2006/table">
            <a:tbl>
              <a:tblPr>
                <a:tableStyleId>{5C22544A-7EE6-4342-B048-85BDC9FD1C3A}</a:tableStyleId>
              </a:tblPr>
              <a:tblGrid>
                <a:gridCol w="2111232">
                  <a:extLst>
                    <a:ext uri="{9D8B030D-6E8A-4147-A177-3AD203B41FA5}">
                      <a16:colId xmlns:a16="http://schemas.microsoft.com/office/drawing/2014/main" val="1917783419"/>
                    </a:ext>
                  </a:extLst>
                </a:gridCol>
                <a:gridCol w="1025018">
                  <a:extLst>
                    <a:ext uri="{9D8B030D-6E8A-4147-A177-3AD203B41FA5}">
                      <a16:colId xmlns:a16="http://schemas.microsoft.com/office/drawing/2014/main" val="2996252735"/>
                    </a:ext>
                  </a:extLst>
                </a:gridCol>
                <a:gridCol w="1025018">
                  <a:extLst>
                    <a:ext uri="{9D8B030D-6E8A-4147-A177-3AD203B41FA5}">
                      <a16:colId xmlns:a16="http://schemas.microsoft.com/office/drawing/2014/main" val="2409103664"/>
                    </a:ext>
                  </a:extLst>
                </a:gridCol>
                <a:gridCol w="1025018">
                  <a:extLst>
                    <a:ext uri="{9D8B030D-6E8A-4147-A177-3AD203B41FA5}">
                      <a16:colId xmlns:a16="http://schemas.microsoft.com/office/drawing/2014/main" val="1639605492"/>
                    </a:ext>
                  </a:extLst>
                </a:gridCol>
                <a:gridCol w="1025018">
                  <a:extLst>
                    <a:ext uri="{9D8B030D-6E8A-4147-A177-3AD203B41FA5}">
                      <a16:colId xmlns:a16="http://schemas.microsoft.com/office/drawing/2014/main" val="1323306362"/>
                    </a:ext>
                  </a:extLst>
                </a:gridCol>
                <a:gridCol w="1025018">
                  <a:extLst>
                    <a:ext uri="{9D8B030D-6E8A-4147-A177-3AD203B41FA5}">
                      <a16:colId xmlns:a16="http://schemas.microsoft.com/office/drawing/2014/main" val="3258744703"/>
                    </a:ext>
                  </a:extLst>
                </a:gridCol>
                <a:gridCol w="1025018">
                  <a:extLst>
                    <a:ext uri="{9D8B030D-6E8A-4147-A177-3AD203B41FA5}">
                      <a16:colId xmlns:a16="http://schemas.microsoft.com/office/drawing/2014/main" val="3910642981"/>
                    </a:ext>
                  </a:extLst>
                </a:gridCol>
                <a:gridCol w="1025018">
                  <a:extLst>
                    <a:ext uri="{9D8B030D-6E8A-4147-A177-3AD203B41FA5}">
                      <a16:colId xmlns:a16="http://schemas.microsoft.com/office/drawing/2014/main" val="3781487367"/>
                    </a:ext>
                  </a:extLst>
                </a:gridCol>
                <a:gridCol w="1025018">
                  <a:extLst>
                    <a:ext uri="{9D8B030D-6E8A-4147-A177-3AD203B41FA5}">
                      <a16:colId xmlns:a16="http://schemas.microsoft.com/office/drawing/2014/main" val="4142875532"/>
                    </a:ext>
                  </a:extLst>
                </a:gridCol>
              </a:tblGrid>
              <a:tr h="986324">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8529" marR="8529" marT="8529" marB="0" anchor="b"/>
                </a:tc>
                <a:tc gridSpan="2">
                  <a:txBody>
                    <a:bodyPr/>
                    <a:lstStyle/>
                    <a:p>
                      <a:pPr algn="ctr" fontAlgn="ctr"/>
                      <a:r>
                        <a:rPr lang="fr-FR" sz="1400" b="1" u="none" strike="noStrike" dirty="0">
                          <a:effectLst/>
                        </a:rPr>
                        <a:t>Utilisation quotidienne d'outils numériques  supérieure à 7 heures</a:t>
                      </a:r>
                      <a:endParaRPr lang="fr-FR" sz="1400" b="1" i="0" u="none" strike="noStrike" dirty="0">
                        <a:solidFill>
                          <a:srgbClr val="000000"/>
                        </a:solidFill>
                        <a:effectLst/>
                        <a:latin typeface="Calibri" panose="020F0502020204030204" pitchFamily="34" charset="0"/>
                      </a:endParaRPr>
                    </a:p>
                  </a:txBody>
                  <a:tcPr marL="8529" marR="8529" marT="8529" marB="0" anchor="ctr"/>
                </a:tc>
                <a:tc hMerge="1">
                  <a:txBody>
                    <a:bodyPr/>
                    <a:lstStyle/>
                    <a:p>
                      <a:endParaRPr lang="fr-FR"/>
                    </a:p>
                  </a:txBody>
                  <a:tcPr/>
                </a:tc>
                <a:tc gridSpan="2">
                  <a:txBody>
                    <a:bodyPr/>
                    <a:lstStyle/>
                    <a:p>
                      <a:pPr algn="ctr" fontAlgn="ctr"/>
                      <a:r>
                        <a:rPr lang="fr-FR" sz="1400" b="1" u="none" strike="noStrike" dirty="0">
                          <a:effectLst/>
                        </a:rPr>
                        <a:t>Moyens insuffisants ou inadaptés</a:t>
                      </a:r>
                      <a:endParaRPr lang="fr-FR" sz="1400" b="1" i="0" u="none" strike="noStrike" dirty="0">
                        <a:solidFill>
                          <a:srgbClr val="000000"/>
                        </a:solidFill>
                        <a:effectLst/>
                        <a:latin typeface="Calibri" panose="020F0502020204030204" pitchFamily="34" charset="0"/>
                      </a:endParaRPr>
                    </a:p>
                  </a:txBody>
                  <a:tcPr marL="8529" marR="8529" marT="8529" marB="0" anchor="ctr"/>
                </a:tc>
                <a:tc hMerge="1">
                  <a:txBody>
                    <a:bodyPr/>
                    <a:lstStyle/>
                    <a:p>
                      <a:endParaRPr lang="fr-FR"/>
                    </a:p>
                  </a:txBody>
                  <a:tcPr/>
                </a:tc>
                <a:tc gridSpan="2">
                  <a:txBody>
                    <a:bodyPr/>
                    <a:lstStyle/>
                    <a:p>
                      <a:pPr algn="ctr" fontAlgn="ctr"/>
                      <a:r>
                        <a:rPr lang="fr-FR" sz="1400" b="1" u="none" strike="noStrike">
                          <a:effectLst/>
                        </a:rPr>
                        <a:t>Absence de compensation financière pour frais de télétravail</a:t>
                      </a:r>
                      <a:endParaRPr lang="fr-FR" sz="1400" b="1" i="0" u="none" strike="noStrike">
                        <a:solidFill>
                          <a:srgbClr val="000000"/>
                        </a:solidFill>
                        <a:effectLst/>
                        <a:latin typeface="Calibri" panose="020F0502020204030204" pitchFamily="34" charset="0"/>
                      </a:endParaRPr>
                    </a:p>
                  </a:txBody>
                  <a:tcPr marL="8529" marR="8529" marT="8529" marB="0" anchor="ctr"/>
                </a:tc>
                <a:tc hMerge="1">
                  <a:txBody>
                    <a:bodyPr/>
                    <a:lstStyle/>
                    <a:p>
                      <a:endParaRPr lang="fr-FR"/>
                    </a:p>
                  </a:txBody>
                  <a:tcPr/>
                </a:tc>
                <a:tc gridSpan="2">
                  <a:txBody>
                    <a:bodyPr/>
                    <a:lstStyle/>
                    <a:p>
                      <a:pPr algn="ctr" fontAlgn="ctr"/>
                      <a:r>
                        <a:rPr lang="fr-FR" sz="1400" b="1" u="none" strike="noStrike">
                          <a:effectLst/>
                        </a:rPr>
                        <a:t>Télétravail depuis le domicile</a:t>
                      </a:r>
                      <a:endParaRPr lang="fr-FR" sz="1400" b="1" i="0" u="none" strike="noStrike">
                        <a:solidFill>
                          <a:srgbClr val="000000"/>
                        </a:solidFill>
                        <a:effectLst/>
                        <a:latin typeface="Calibri" panose="020F0502020204030204" pitchFamily="34" charset="0"/>
                      </a:endParaRPr>
                    </a:p>
                  </a:txBody>
                  <a:tcPr marL="8529" marR="8529" marT="8529" marB="0" anchor="ctr"/>
                </a:tc>
                <a:tc hMerge="1">
                  <a:txBody>
                    <a:bodyPr/>
                    <a:lstStyle/>
                    <a:p>
                      <a:endParaRPr lang="fr-FR"/>
                    </a:p>
                  </a:txBody>
                  <a:tcPr/>
                </a:tc>
                <a:extLst>
                  <a:ext uri="{0D108BD9-81ED-4DB2-BD59-A6C34878D82A}">
                    <a16:rowId xmlns:a16="http://schemas.microsoft.com/office/drawing/2014/main" val="2361312566"/>
                  </a:ext>
                </a:extLst>
              </a:tr>
              <a:tr h="277837">
                <a:tc>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a:effectLst/>
                        </a:rPr>
                        <a:t>2021</a:t>
                      </a:r>
                      <a:endParaRPr lang="fr-FR" sz="1400" b="1"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a:effectLst/>
                        </a:rPr>
                        <a:t>2023</a:t>
                      </a:r>
                      <a:endParaRPr lang="fr-FR" sz="1400" b="1"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a:effectLst/>
                        </a:rPr>
                        <a:t>2021</a:t>
                      </a:r>
                      <a:endParaRPr lang="fr-FR" sz="1400" b="1"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dirty="0">
                          <a:effectLst/>
                        </a:rPr>
                        <a:t>2023</a:t>
                      </a:r>
                      <a:endParaRPr lang="fr-FR" sz="1400" b="1" i="0"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dirty="0">
                          <a:effectLst/>
                        </a:rPr>
                        <a:t>2021</a:t>
                      </a:r>
                      <a:endParaRPr lang="fr-FR" sz="1400" b="1" i="0"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dirty="0">
                          <a:effectLst/>
                        </a:rPr>
                        <a:t>2023</a:t>
                      </a:r>
                      <a:endParaRPr lang="fr-FR" sz="1400" b="1" i="0"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dirty="0">
                          <a:effectLst/>
                        </a:rPr>
                        <a:t>2019</a:t>
                      </a:r>
                      <a:endParaRPr lang="fr-FR" sz="1400" b="1" i="0"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b="1" u="none" strike="noStrike" dirty="0">
                          <a:effectLst/>
                        </a:rPr>
                        <a:t>2023</a:t>
                      </a:r>
                      <a:endParaRPr lang="fr-FR" sz="1400" b="1" i="0" u="none" strike="noStrike" dirty="0">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1633424255"/>
                  </a:ext>
                </a:extLst>
              </a:tr>
              <a:tr h="277837">
                <a:tc>
                  <a:txBody>
                    <a:bodyPr/>
                    <a:lstStyle/>
                    <a:p>
                      <a:pPr algn="l" fontAlgn="ctr"/>
                      <a:r>
                        <a:rPr lang="fr-FR" sz="1400" u="none" strike="noStrike">
                          <a:effectLst/>
                        </a:rPr>
                        <a:t>Télétravailleurs</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75</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75</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14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86</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61</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96</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98</a:t>
                      </a:r>
                      <a:endParaRPr lang="fr-FR" sz="1400" b="0" i="0" u="none" strike="noStrike">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545697772"/>
                  </a:ext>
                </a:extLst>
              </a:tr>
              <a:tr h="555676">
                <a:tc>
                  <a:txBody>
                    <a:bodyPr/>
                    <a:lstStyle/>
                    <a:p>
                      <a:pPr algn="r" fontAlgn="ctr"/>
                      <a:r>
                        <a:rPr lang="fr-FR" sz="1400" i="1" u="none" strike="noStrike" dirty="0">
                          <a:effectLst/>
                        </a:rPr>
                        <a:t>dont 1 jour par semaine ou occasionnel</a:t>
                      </a:r>
                      <a:endParaRPr lang="fr-FR" sz="1400" b="0" i="1"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67</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92</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73</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96</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98</a:t>
                      </a:r>
                      <a:endParaRPr lang="fr-FR" sz="1400" b="0" i="0" u="none" strike="noStrike">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1199429716"/>
                  </a:ext>
                </a:extLst>
              </a:tr>
              <a:tr h="277837">
                <a:tc>
                  <a:txBody>
                    <a:bodyPr/>
                    <a:lstStyle/>
                    <a:p>
                      <a:pPr algn="r" fontAlgn="ctr"/>
                      <a:r>
                        <a:rPr lang="fr-FR" sz="1400" i="1" u="none" strike="noStrike" dirty="0">
                          <a:effectLst/>
                        </a:rPr>
                        <a:t>dont 2 jours par semaine</a:t>
                      </a:r>
                      <a:endParaRPr lang="fr-FR" sz="1400" b="0" i="1"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71</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84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10</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92</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97</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99</a:t>
                      </a:r>
                      <a:endParaRPr lang="fr-FR" sz="1400" b="0" i="0" u="none" strike="noStrike">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819199815"/>
                  </a:ext>
                </a:extLst>
              </a:tr>
              <a:tr h="555676">
                <a:tc>
                  <a:txBody>
                    <a:bodyPr/>
                    <a:lstStyle/>
                    <a:p>
                      <a:pPr algn="r" fontAlgn="ctr"/>
                      <a:r>
                        <a:rPr lang="fr-FR" sz="1400" i="1" u="none" strike="noStrike" dirty="0">
                          <a:effectLst/>
                        </a:rPr>
                        <a:t>dont 3 jours ou plus par semaine</a:t>
                      </a:r>
                      <a:endParaRPr lang="fr-FR" sz="1400" b="0" i="1" u="none" strike="noStrike" dirty="0">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85</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82</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13</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82</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94</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96</a:t>
                      </a:r>
                      <a:endParaRPr lang="fr-FR" sz="1400" b="0" i="0" u="none" strike="noStrike">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2321045406"/>
                  </a:ext>
                </a:extLst>
              </a:tr>
              <a:tr h="277837">
                <a:tc>
                  <a:txBody>
                    <a:bodyPr/>
                    <a:lstStyle/>
                    <a:p>
                      <a:pPr algn="l" fontAlgn="ctr"/>
                      <a:r>
                        <a:rPr lang="fr-FR" sz="1400" u="none" strike="noStrike">
                          <a:effectLst/>
                        </a:rPr>
                        <a:t>Non-télétravailleurs</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26</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a:effectLst/>
                        </a:rPr>
                        <a:t>/</a:t>
                      </a:r>
                      <a:endParaRPr lang="fr-FR" sz="1400" b="0" i="0" u="none" strike="noStrike">
                        <a:solidFill>
                          <a:srgbClr val="000000"/>
                        </a:solidFill>
                        <a:effectLst/>
                        <a:latin typeface="Calibri" panose="020F0502020204030204" pitchFamily="34" charset="0"/>
                      </a:endParaRPr>
                    </a:p>
                  </a:txBody>
                  <a:tcPr marL="8529" marR="8529" marT="8529" marB="0" anchor="ctr"/>
                </a:tc>
                <a:tc>
                  <a:txBody>
                    <a:bodyPr/>
                    <a:lstStyle/>
                    <a:p>
                      <a:pPr algn="ctr" fontAlgn="ctr"/>
                      <a:r>
                        <a:rPr lang="fr-FR" sz="1400" u="none" strike="noStrike" dirty="0">
                          <a:effectLst/>
                        </a:rPr>
                        <a:t>/</a:t>
                      </a:r>
                      <a:endParaRPr lang="fr-FR" sz="1400" b="0" i="0" u="none" strike="noStrike" dirty="0">
                        <a:solidFill>
                          <a:srgbClr val="000000"/>
                        </a:solidFill>
                        <a:effectLst/>
                        <a:latin typeface="Calibri" panose="020F0502020204030204" pitchFamily="34" charset="0"/>
                      </a:endParaRPr>
                    </a:p>
                  </a:txBody>
                  <a:tcPr marL="8529" marR="8529" marT="8529" marB="0" anchor="ctr"/>
                </a:tc>
                <a:extLst>
                  <a:ext uri="{0D108BD9-81ED-4DB2-BD59-A6C34878D82A}">
                    <a16:rowId xmlns:a16="http://schemas.microsoft.com/office/drawing/2014/main" val="108681557"/>
                  </a:ext>
                </a:extLst>
              </a:tr>
            </a:tbl>
          </a:graphicData>
        </a:graphic>
      </p:graphicFrame>
    </p:spTree>
    <p:extLst>
      <p:ext uri="{BB962C8B-B14F-4D97-AF65-F5344CB8AC3E}">
        <p14:creationId xmlns:p14="http://schemas.microsoft.com/office/powerpoint/2010/main" val="18085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19</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1.4. Souhaits </a:t>
            </a:r>
            <a:r>
              <a:rPr lang="fr-FR" sz="1800" dirty="0">
                <a:solidFill>
                  <a:schemeClr val="accent5">
                    <a:lumMod val="75000"/>
                  </a:schemeClr>
                </a:solidFill>
              </a:rPr>
              <a:t>exprimés par les télétravailleurs sur l’intensité du recours au télétravail, selon leur pratique du télétravail en 2021 et 2023 (</a:t>
            </a:r>
            <a:r>
              <a:rPr lang="fr-FR" sz="1800" dirty="0" smtClean="0">
                <a:solidFill>
                  <a:schemeClr val="accent5">
                    <a:lumMod val="75000"/>
                  </a:schemeClr>
                </a:solidFill>
              </a:rPr>
              <a:t>en % de salariés)</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qui </a:t>
            </a:r>
            <a:r>
              <a:rPr lang="fr-FR" sz="1000" dirty="0" err="1"/>
              <a:t>télétravaillent</a:t>
            </a:r>
            <a:r>
              <a:rPr lang="fr-FR" sz="1000" dirty="0"/>
              <a:t> (au moins occasionnellement),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6" name="Graphique 5"/>
          <p:cNvGraphicFramePr>
            <a:graphicFrameLocks/>
          </p:cNvGraphicFramePr>
          <p:nvPr>
            <p:extLst>
              <p:ext uri="{D42A27DB-BD31-4B8C-83A1-F6EECF244321}">
                <p14:modId xmlns:p14="http://schemas.microsoft.com/office/powerpoint/2010/main" val="3978511099"/>
              </p:ext>
            </p:extLst>
          </p:nvPr>
        </p:nvGraphicFramePr>
        <p:xfrm>
          <a:off x="1509623" y="1846053"/>
          <a:ext cx="9282021" cy="3968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433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lstStyle/>
          <a:p>
            <a:endParaRPr lang="fr-FR"/>
          </a:p>
        </p:txBody>
      </p:sp>
      <p:sp>
        <p:nvSpPr>
          <p:cNvPr id="4" name="Titre 3"/>
          <p:cNvSpPr>
            <a:spLocks noGrp="1"/>
          </p:cNvSpPr>
          <p:nvPr>
            <p:ph type="title"/>
          </p:nvPr>
        </p:nvSpPr>
        <p:spPr>
          <a:xfrm>
            <a:off x="1862300" y="2656935"/>
            <a:ext cx="8386600" cy="3129507"/>
          </a:xfrm>
        </p:spPr>
        <p:txBody>
          <a:bodyPr>
            <a:noAutofit/>
          </a:bodyPr>
          <a:lstStyle/>
          <a:p>
            <a:r>
              <a:rPr lang="fr-FR" sz="4800" dirty="0" smtClean="0"/>
              <a:t/>
            </a:r>
            <a:br>
              <a:rPr lang="fr-FR" sz="4800" dirty="0" smtClean="0"/>
            </a:br>
            <a:r>
              <a:rPr lang="fr-FR" sz="4800" dirty="0"/>
              <a:t/>
            </a:r>
            <a:br>
              <a:rPr lang="fr-FR" sz="4800" dirty="0"/>
            </a:br>
            <a:r>
              <a:rPr lang="fr-FR" sz="4800" dirty="0" smtClean="0"/>
              <a:t/>
            </a:r>
            <a:br>
              <a:rPr lang="fr-FR" sz="4800" dirty="0" smtClean="0"/>
            </a:br>
            <a:r>
              <a:rPr lang="fr-FR" sz="4800" dirty="0" smtClean="0"/>
              <a:t>1. Comment </a:t>
            </a:r>
            <a:r>
              <a:rPr lang="fr-FR" sz="4800" dirty="0"/>
              <a:t>évolue la pratique du télétravail depuis la crise sanitaire ?</a:t>
            </a:r>
            <a:br>
              <a:rPr lang="fr-FR" sz="4800" dirty="0"/>
            </a:br>
            <a:endParaRPr lang="fr-FR" sz="4800" dirty="0"/>
          </a:p>
        </p:txBody>
      </p:sp>
      <p:sp>
        <p:nvSpPr>
          <p:cNvPr id="3" name="Espace réservé du texte 78">
            <a:extLst>
              <a:ext uri="{FF2B5EF4-FFF2-40B4-BE49-F238E27FC236}">
                <a16:creationId xmlns:a16="http://schemas.microsoft.com/office/drawing/2014/main" id="{C1D7B8B4-C3B0-43BC-B4DA-4FE3AE192678}"/>
              </a:ext>
            </a:extLst>
          </p:cNvPr>
          <p:cNvSpPr txBox="1">
            <a:spLocks/>
          </p:cNvSpPr>
          <p:nvPr/>
        </p:nvSpPr>
        <p:spPr>
          <a:xfrm>
            <a:off x="607972" y="5717586"/>
            <a:ext cx="10814007" cy="747382"/>
          </a:xfrm>
          <a:prstGeom prst="rect">
            <a:avLst/>
          </a:prstGeom>
        </p:spPr>
        <p:txBody>
          <a:bodyPr vert="horz" wrap="none" lIns="0" tIns="0" rIns="0" bIns="0" rtlCol="0" anchor="b">
            <a:noAutofit/>
          </a:bodyPr>
          <a:lstStyle>
            <a:lvl1pPr marL="0" indent="0" algn="l" defTabSz="685800" rtl="0" eaLnBrk="1" latinLnBrk="0" hangingPunct="1">
              <a:lnSpc>
                <a:spcPct val="90000"/>
              </a:lnSpc>
              <a:spcBef>
                <a:spcPts val="0"/>
              </a:spcBef>
              <a:buFont typeface="Arial" panose="020B0604020202020204" pitchFamily="34" charset="0"/>
              <a:buNone/>
              <a:defRPr sz="2500" b="0" kern="1200">
                <a:solidFill>
                  <a:schemeClr val="accent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3500" b="1" kern="1200">
                <a:solidFill>
                  <a:schemeClr val="accent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smtClean="0">
                <a:solidFill>
                  <a:srgbClr val="20519A"/>
                </a:solidFill>
                <a:hlinkClick r:id="rId2"/>
              </a:rPr>
              <a:t>Beatriz M., </a:t>
            </a:r>
            <a:r>
              <a:rPr lang="fr-FR" dirty="0" smtClean="0">
                <a:solidFill>
                  <a:srgbClr val="20519A"/>
                </a:solidFill>
                <a:hlinkClick r:id="rId2"/>
              </a:rPr>
              <a:t>Erb </a:t>
            </a:r>
            <a:r>
              <a:rPr lang="fr-FR" dirty="0">
                <a:solidFill>
                  <a:srgbClr val="20519A"/>
                </a:solidFill>
                <a:hlinkClick r:id="rId2"/>
              </a:rPr>
              <a:t>L. </a:t>
            </a:r>
            <a:r>
              <a:rPr lang="fr-FR" dirty="0" smtClean="0">
                <a:solidFill>
                  <a:srgbClr val="20519A"/>
                </a:solidFill>
                <a:hlinkClick r:id="rId2"/>
              </a:rPr>
              <a:t>(2024). Comment </a:t>
            </a:r>
            <a:r>
              <a:rPr lang="fr-FR" dirty="0">
                <a:solidFill>
                  <a:srgbClr val="20519A"/>
                </a:solidFill>
                <a:hlinkClick r:id="rId2"/>
              </a:rPr>
              <a:t>évolue la pratique du </a:t>
            </a:r>
            <a:r>
              <a:rPr lang="fr-FR" dirty="0" smtClean="0">
                <a:solidFill>
                  <a:srgbClr val="20519A"/>
                </a:solidFill>
                <a:hlinkClick r:id="rId2"/>
              </a:rPr>
              <a:t>télétravail</a:t>
            </a:r>
          </a:p>
          <a:p>
            <a:r>
              <a:rPr lang="fr-FR" dirty="0" smtClean="0">
                <a:solidFill>
                  <a:srgbClr val="20519A"/>
                </a:solidFill>
                <a:hlinkClick r:id="rId2"/>
              </a:rPr>
              <a:t> depuis la crise sanitaire ?, </a:t>
            </a:r>
            <a:r>
              <a:rPr lang="fr-FR" i="1" dirty="0" smtClean="0">
                <a:solidFill>
                  <a:srgbClr val="20519A"/>
                </a:solidFill>
                <a:hlinkClick r:id="rId2"/>
              </a:rPr>
              <a:t>Dares Analyses</a:t>
            </a:r>
            <a:r>
              <a:rPr lang="fr-FR" dirty="0" smtClean="0">
                <a:solidFill>
                  <a:srgbClr val="20519A"/>
                </a:solidFill>
                <a:hlinkClick r:id="rId2"/>
              </a:rPr>
              <a:t>, n° 64.</a:t>
            </a:r>
            <a:endParaRPr lang="fr-FR" dirty="0">
              <a:solidFill>
                <a:srgbClr val="20519A"/>
              </a:solidFill>
            </a:endParaRPr>
          </a:p>
        </p:txBody>
      </p:sp>
    </p:spTree>
    <p:extLst>
      <p:ext uri="{BB962C8B-B14F-4D97-AF65-F5344CB8AC3E}">
        <p14:creationId xmlns:p14="http://schemas.microsoft.com/office/powerpoint/2010/main" val="24759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20</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1.5. Souhaits </a:t>
            </a:r>
            <a:r>
              <a:rPr lang="fr-FR" sz="1800" dirty="0">
                <a:solidFill>
                  <a:schemeClr val="accent5">
                    <a:lumMod val="75000"/>
                  </a:schemeClr>
                </a:solidFill>
              </a:rPr>
              <a:t>exprimés par les télétravailleurs sur l’intensité du recours au télétravail, selon la catégorie socioprofessionnelle en 2021 et 2023 (</a:t>
            </a:r>
            <a:r>
              <a:rPr lang="fr-FR" sz="1800" dirty="0" smtClean="0">
                <a:solidFill>
                  <a:schemeClr val="accent5">
                    <a:lumMod val="75000"/>
                  </a:schemeClr>
                </a:solidFill>
              </a:rPr>
              <a:t>en % de salariés)</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qui </a:t>
            </a:r>
            <a:r>
              <a:rPr lang="fr-FR" sz="1000" dirty="0" err="1"/>
              <a:t>télétravaillent</a:t>
            </a:r>
            <a:r>
              <a:rPr lang="fr-FR" sz="1000" dirty="0"/>
              <a:t> (au moins occasionnellement),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7" name="Graphique 6"/>
          <p:cNvGraphicFramePr>
            <a:graphicFrameLocks/>
          </p:cNvGraphicFramePr>
          <p:nvPr>
            <p:extLst>
              <p:ext uri="{D42A27DB-BD31-4B8C-83A1-F6EECF244321}">
                <p14:modId xmlns:p14="http://schemas.microsoft.com/office/powerpoint/2010/main" val="1344242401"/>
              </p:ext>
            </p:extLst>
          </p:nvPr>
        </p:nvGraphicFramePr>
        <p:xfrm>
          <a:off x="1026543" y="1980832"/>
          <a:ext cx="10386204" cy="3721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76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21</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1.6. </a:t>
            </a:r>
            <a:r>
              <a:rPr lang="fr-FR" sz="1800" dirty="0">
                <a:solidFill>
                  <a:schemeClr val="accent5">
                    <a:lumMod val="75000"/>
                  </a:schemeClr>
                </a:solidFill>
              </a:rPr>
              <a:t>Souhaits de télétravail de l’ensemble des salariés en 2021 et </a:t>
            </a:r>
            <a:r>
              <a:rPr lang="fr-FR" sz="1800" dirty="0" smtClean="0">
                <a:solidFill>
                  <a:schemeClr val="accent5">
                    <a:lumMod val="75000"/>
                  </a:schemeClr>
                </a:solidFill>
              </a:rPr>
              <a:t>2023 (en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6" name="Graphique 5"/>
          <p:cNvGraphicFramePr>
            <a:graphicFrameLocks/>
          </p:cNvGraphicFramePr>
          <p:nvPr>
            <p:extLst>
              <p:ext uri="{D42A27DB-BD31-4B8C-83A1-F6EECF244321}">
                <p14:modId xmlns:p14="http://schemas.microsoft.com/office/powerpoint/2010/main" val="3634828175"/>
              </p:ext>
            </p:extLst>
          </p:nvPr>
        </p:nvGraphicFramePr>
        <p:xfrm>
          <a:off x="940280" y="1906438"/>
          <a:ext cx="10248180"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22</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1.7. </a:t>
            </a:r>
            <a:r>
              <a:rPr lang="fr-FR" sz="1800" dirty="0">
                <a:solidFill>
                  <a:schemeClr val="accent5">
                    <a:lumMod val="75000"/>
                  </a:schemeClr>
                </a:solidFill>
              </a:rPr>
              <a:t>Souhaits de télétravail des non-télétravailleurs selon la catégorie socioprofessionnelle en 2021 et en 2023 (en % de salariés)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qui ne </a:t>
            </a:r>
            <a:r>
              <a:rPr lang="fr-FR" sz="1000" dirty="0" err="1"/>
              <a:t>télétravaillent</a:t>
            </a:r>
            <a:r>
              <a:rPr lang="fr-FR" sz="1000" dirty="0"/>
              <a:t> pas, en France métropolitaine, âgées de 20 à 62 ans.</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a:t>
            </a:r>
          </a:p>
        </p:txBody>
      </p:sp>
      <p:graphicFrame>
        <p:nvGraphicFramePr>
          <p:cNvPr id="7" name="Graphique 6"/>
          <p:cNvGraphicFramePr>
            <a:graphicFrameLocks/>
          </p:cNvGraphicFramePr>
          <p:nvPr>
            <p:extLst>
              <p:ext uri="{D42A27DB-BD31-4B8C-83A1-F6EECF244321}">
                <p14:modId xmlns:p14="http://schemas.microsoft.com/office/powerpoint/2010/main" val="352489753"/>
              </p:ext>
            </p:extLst>
          </p:nvPr>
        </p:nvGraphicFramePr>
        <p:xfrm>
          <a:off x="750498" y="1963598"/>
          <a:ext cx="10515599" cy="3841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77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23</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1.8</a:t>
            </a:r>
            <a:r>
              <a:rPr lang="fr-FR" sz="1800" dirty="0">
                <a:solidFill>
                  <a:schemeClr val="accent5">
                    <a:lumMod val="75000"/>
                  </a:schemeClr>
                </a:solidFill>
              </a:rPr>
              <a:t>. 10 principaux métiers concentrant le « vivier » de télétravailleurs en 2023 : répartition des effectifs de chaque métier selon le souhait et la pratique du </a:t>
            </a:r>
            <a:r>
              <a:rPr lang="fr-FR" sz="1800" dirty="0" smtClean="0">
                <a:solidFill>
                  <a:schemeClr val="accent5">
                    <a:lumMod val="75000"/>
                  </a:schemeClr>
                </a:solidFill>
              </a:rPr>
              <a:t>télétravail (</a:t>
            </a:r>
            <a:r>
              <a:rPr lang="fr-FR" sz="1800" dirty="0">
                <a:solidFill>
                  <a:schemeClr val="accent5">
                    <a:lumMod val="75000"/>
                  </a:schemeClr>
                </a:solidFill>
              </a:rPr>
              <a:t>en %</a:t>
            </a:r>
            <a:r>
              <a:rPr lang="fr-FR" sz="1800" dirty="0" smtClean="0">
                <a:solidFill>
                  <a:schemeClr val="accent5">
                    <a:lumMod val="75000"/>
                  </a:schemeClr>
                </a:solidFill>
              </a:rPr>
              <a:t>)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3807047285"/>
              </p:ext>
            </p:extLst>
          </p:nvPr>
        </p:nvGraphicFramePr>
        <p:xfrm>
          <a:off x="733242" y="1704540"/>
          <a:ext cx="10567361" cy="4189562"/>
        </p:xfrm>
        <a:graphic>
          <a:graphicData uri="http://schemas.openxmlformats.org/drawingml/2006/table">
            <a:tbl>
              <a:tblPr>
                <a:tableStyleId>{5C22544A-7EE6-4342-B048-85BDC9FD1C3A}</a:tableStyleId>
              </a:tblPr>
              <a:tblGrid>
                <a:gridCol w="3390184">
                  <a:extLst>
                    <a:ext uri="{9D8B030D-6E8A-4147-A177-3AD203B41FA5}">
                      <a16:colId xmlns:a16="http://schemas.microsoft.com/office/drawing/2014/main" val="578608728"/>
                    </a:ext>
                  </a:extLst>
                </a:gridCol>
                <a:gridCol w="966159">
                  <a:extLst>
                    <a:ext uri="{9D8B030D-6E8A-4147-A177-3AD203B41FA5}">
                      <a16:colId xmlns:a16="http://schemas.microsoft.com/office/drawing/2014/main" val="3610597233"/>
                    </a:ext>
                  </a:extLst>
                </a:gridCol>
                <a:gridCol w="854015">
                  <a:extLst>
                    <a:ext uri="{9D8B030D-6E8A-4147-A177-3AD203B41FA5}">
                      <a16:colId xmlns:a16="http://schemas.microsoft.com/office/drawing/2014/main" val="2298148705"/>
                    </a:ext>
                  </a:extLst>
                </a:gridCol>
                <a:gridCol w="1000664">
                  <a:extLst>
                    <a:ext uri="{9D8B030D-6E8A-4147-A177-3AD203B41FA5}">
                      <a16:colId xmlns:a16="http://schemas.microsoft.com/office/drawing/2014/main" val="4260095607"/>
                    </a:ext>
                  </a:extLst>
                </a:gridCol>
                <a:gridCol w="1112808">
                  <a:extLst>
                    <a:ext uri="{9D8B030D-6E8A-4147-A177-3AD203B41FA5}">
                      <a16:colId xmlns:a16="http://schemas.microsoft.com/office/drawing/2014/main" val="3578050210"/>
                    </a:ext>
                  </a:extLst>
                </a:gridCol>
                <a:gridCol w="862641">
                  <a:extLst>
                    <a:ext uri="{9D8B030D-6E8A-4147-A177-3AD203B41FA5}">
                      <a16:colId xmlns:a16="http://schemas.microsoft.com/office/drawing/2014/main" val="489153346"/>
                    </a:ext>
                  </a:extLst>
                </a:gridCol>
                <a:gridCol w="1095555">
                  <a:extLst>
                    <a:ext uri="{9D8B030D-6E8A-4147-A177-3AD203B41FA5}">
                      <a16:colId xmlns:a16="http://schemas.microsoft.com/office/drawing/2014/main" val="1994332044"/>
                    </a:ext>
                  </a:extLst>
                </a:gridCol>
                <a:gridCol w="1285335">
                  <a:extLst>
                    <a:ext uri="{9D8B030D-6E8A-4147-A177-3AD203B41FA5}">
                      <a16:colId xmlns:a16="http://schemas.microsoft.com/office/drawing/2014/main" val="3203345726"/>
                    </a:ext>
                  </a:extLst>
                </a:gridCol>
              </a:tblGrid>
              <a:tr h="207742">
                <a:tc rowSpan="3">
                  <a:txBody>
                    <a:bodyPr/>
                    <a:lstStyle/>
                    <a:p>
                      <a:pPr algn="ctr" fontAlgn="ctr"/>
                      <a:r>
                        <a:rPr lang="fr-FR" sz="1050" b="1" u="none" strike="noStrike" dirty="0">
                          <a:effectLst/>
                        </a:rPr>
                        <a:t>Familles professionnelles</a:t>
                      </a:r>
                      <a:endParaRPr lang="fr-FR" sz="1050" b="1" i="0" u="none" strike="noStrike" dirty="0">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gridSpan="3">
                  <a:txBody>
                    <a:bodyPr/>
                    <a:lstStyle/>
                    <a:p>
                      <a:pPr algn="ctr" fontAlgn="b"/>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579" marR="4579" marT="4579" marB="0" anchor="b">
                    <a:solidFill>
                      <a:schemeClr val="tx2">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050" b="1" u="none" strike="noStrike">
                          <a:effectLst/>
                        </a:rPr>
                        <a:t>2023</a:t>
                      </a:r>
                      <a:endParaRPr lang="fr-FR" sz="1050" b="1" i="0" u="none" strike="noStrike">
                        <a:solidFill>
                          <a:srgbClr val="000000"/>
                        </a:solidFill>
                        <a:effectLst/>
                        <a:latin typeface="Calibri" panose="020F0502020204030204" pitchFamily="34" charset="0"/>
                      </a:endParaRPr>
                    </a:p>
                  </a:txBody>
                  <a:tcPr marL="4579" marR="4579" marT="4579" marB="0" anchor="b">
                    <a:solidFill>
                      <a:schemeClr val="tx2">
                        <a:lumMod val="40000"/>
                        <a:lumOff val="60000"/>
                      </a:schemeClr>
                    </a:solidFill>
                  </a:tcPr>
                </a:tc>
                <a:tc hMerge="1">
                  <a:txBody>
                    <a:bodyPr/>
                    <a:lstStyle/>
                    <a:p>
                      <a:endParaRPr lang="fr-FR"/>
                    </a:p>
                  </a:txBody>
                  <a:tcPr/>
                </a:tc>
                <a:tc hMerge="1">
                  <a:txBody>
                    <a:bodyPr/>
                    <a:lstStyle/>
                    <a:p>
                      <a:endParaRPr lang="fr-FR"/>
                    </a:p>
                  </a:txBody>
                  <a:tcPr/>
                </a:tc>
                <a:tc rowSpan="3">
                  <a:txBody>
                    <a:bodyPr/>
                    <a:lstStyle/>
                    <a:p>
                      <a:pPr algn="ctr" fontAlgn="ctr"/>
                      <a:r>
                        <a:rPr lang="fr-FR" sz="1050" b="1" u="none" strike="noStrike">
                          <a:effectLst/>
                        </a:rPr>
                        <a:t>« Vivier » de télétravailleurs en 2023 (Nombre)</a:t>
                      </a:r>
                      <a:endParaRPr lang="fr-FR" sz="1050" b="1" i="0" u="none" strike="noStrike">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extLst>
                  <a:ext uri="{0D108BD9-81ED-4DB2-BD59-A6C34878D82A}">
                    <a16:rowId xmlns:a16="http://schemas.microsoft.com/office/drawing/2014/main" val="2416142206"/>
                  </a:ext>
                </a:extLst>
              </a:tr>
              <a:tr h="173119">
                <a:tc vMerge="1">
                  <a:txBody>
                    <a:bodyPr/>
                    <a:lstStyle/>
                    <a:p>
                      <a:endParaRPr lang="fr-FR"/>
                    </a:p>
                  </a:txBody>
                  <a:tcPr/>
                </a:tc>
                <a:tc gridSpan="2">
                  <a:txBody>
                    <a:bodyPr/>
                    <a:lstStyle/>
                    <a:p>
                      <a:pPr algn="ctr" fontAlgn="ctr"/>
                      <a:r>
                        <a:rPr lang="fr-FR" sz="1050" b="1" u="none" strike="noStrike">
                          <a:effectLst/>
                        </a:rPr>
                        <a:t>Non-télétravailleurs</a:t>
                      </a:r>
                      <a:endParaRPr lang="fr-FR" sz="1050" b="1" i="0" u="none" strike="noStrike">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hMerge="1">
                  <a:txBody>
                    <a:bodyPr/>
                    <a:lstStyle/>
                    <a:p>
                      <a:endParaRPr lang="fr-FR"/>
                    </a:p>
                  </a:txBody>
                  <a:tcPr/>
                </a:tc>
                <a:tc rowSpan="2">
                  <a:txBody>
                    <a:bodyPr/>
                    <a:lstStyle/>
                    <a:p>
                      <a:pPr algn="ctr" fontAlgn="ctr"/>
                      <a:r>
                        <a:rPr lang="fr-FR" sz="1050" b="1" u="none" strike="noStrike">
                          <a:effectLst/>
                        </a:rPr>
                        <a:t>Télétravailleurs</a:t>
                      </a:r>
                      <a:endParaRPr lang="fr-FR" sz="1050" b="1" i="0" u="none" strike="noStrike">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gridSpan="2">
                  <a:txBody>
                    <a:bodyPr/>
                    <a:lstStyle/>
                    <a:p>
                      <a:pPr algn="ctr" fontAlgn="ctr"/>
                      <a:r>
                        <a:rPr lang="fr-FR" sz="1050" b="1" u="none" strike="noStrike">
                          <a:effectLst/>
                        </a:rPr>
                        <a:t>Non-télétravailleurs</a:t>
                      </a:r>
                      <a:endParaRPr lang="fr-FR" sz="1050" b="1" i="0" u="none" strike="noStrike">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hMerge="1">
                  <a:txBody>
                    <a:bodyPr/>
                    <a:lstStyle/>
                    <a:p>
                      <a:endParaRPr lang="fr-FR"/>
                    </a:p>
                  </a:txBody>
                  <a:tcPr/>
                </a:tc>
                <a:tc rowSpan="2">
                  <a:txBody>
                    <a:bodyPr/>
                    <a:lstStyle/>
                    <a:p>
                      <a:pPr algn="ctr" fontAlgn="ctr"/>
                      <a:r>
                        <a:rPr lang="fr-FR" sz="1050" b="1" u="none" strike="noStrike">
                          <a:effectLst/>
                        </a:rPr>
                        <a:t>Télétravailleurs</a:t>
                      </a:r>
                      <a:endParaRPr lang="fr-FR" sz="1050" b="1" i="0" u="none" strike="noStrike">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vMerge="1">
                  <a:txBody>
                    <a:bodyPr/>
                    <a:lstStyle/>
                    <a:p>
                      <a:endParaRPr lang="fr-FR"/>
                    </a:p>
                  </a:txBody>
                  <a:tcPr/>
                </a:tc>
                <a:extLst>
                  <a:ext uri="{0D108BD9-81ED-4DB2-BD59-A6C34878D82A}">
                    <a16:rowId xmlns:a16="http://schemas.microsoft.com/office/drawing/2014/main" val="1891227962"/>
                  </a:ext>
                </a:extLst>
              </a:tr>
              <a:tr h="1125273">
                <a:tc vMerge="1">
                  <a:txBody>
                    <a:bodyPr/>
                    <a:lstStyle/>
                    <a:p>
                      <a:endParaRPr lang="fr-FR"/>
                    </a:p>
                  </a:txBody>
                  <a:tcPr/>
                </a:tc>
                <a:tc>
                  <a:txBody>
                    <a:bodyPr/>
                    <a:lstStyle/>
                    <a:p>
                      <a:pPr algn="ctr" fontAlgn="ctr"/>
                      <a:r>
                        <a:rPr lang="fr-FR" sz="1050" b="1" u="none" strike="noStrike" dirty="0">
                          <a:effectLst/>
                        </a:rPr>
                        <a:t>Ne souhaite pas </a:t>
                      </a:r>
                      <a:r>
                        <a:rPr lang="fr-FR" sz="1050" b="1" u="none" strike="noStrike" dirty="0" err="1">
                          <a:effectLst/>
                        </a:rPr>
                        <a:t>télétravailler</a:t>
                      </a:r>
                      <a:r>
                        <a:rPr lang="fr-FR" sz="1050" b="1" u="none" strike="noStrike" dirty="0">
                          <a:effectLst/>
                        </a:rPr>
                        <a:t> ou poste non </a:t>
                      </a:r>
                      <a:r>
                        <a:rPr lang="fr-FR" sz="1050" b="1" u="none" strike="noStrike" dirty="0" err="1">
                          <a:effectLst/>
                        </a:rPr>
                        <a:t>télétravaillable</a:t>
                      </a:r>
                      <a:endParaRPr lang="fr-FR" sz="1050" b="1" i="0" u="none" strike="noStrike" dirty="0">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a:txBody>
                    <a:bodyPr/>
                    <a:lstStyle/>
                    <a:p>
                      <a:pPr algn="ctr" fontAlgn="ctr"/>
                      <a:r>
                        <a:rPr lang="fr-FR" sz="1050" b="1" u="none" strike="noStrike" dirty="0">
                          <a:effectLst/>
                        </a:rPr>
                        <a:t>Souhaite </a:t>
                      </a:r>
                      <a:r>
                        <a:rPr lang="fr-FR" sz="1050" b="1" u="none" strike="noStrike" dirty="0" err="1">
                          <a:effectLst/>
                        </a:rPr>
                        <a:t>télétravailler</a:t>
                      </a:r>
                      <a:r>
                        <a:rPr lang="fr-FR" sz="1050" b="1" u="none" strike="noStrike" dirty="0">
                          <a:effectLst/>
                        </a:rPr>
                        <a:t> (« vivier »)</a:t>
                      </a:r>
                      <a:endParaRPr lang="fr-FR" sz="1050" b="1" i="0" u="none" strike="noStrike" dirty="0">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vMerge="1">
                  <a:txBody>
                    <a:bodyPr/>
                    <a:lstStyle/>
                    <a:p>
                      <a:endParaRPr lang="fr-FR"/>
                    </a:p>
                  </a:txBody>
                  <a:tcPr/>
                </a:tc>
                <a:tc>
                  <a:txBody>
                    <a:bodyPr/>
                    <a:lstStyle/>
                    <a:p>
                      <a:pPr algn="ctr" fontAlgn="ctr"/>
                      <a:r>
                        <a:rPr lang="fr-FR" sz="1050" b="1" u="none" strike="noStrike" dirty="0">
                          <a:effectLst/>
                        </a:rPr>
                        <a:t>Ne souhaite pas </a:t>
                      </a:r>
                      <a:r>
                        <a:rPr lang="fr-FR" sz="1050" b="1" u="none" strike="noStrike" dirty="0" err="1">
                          <a:effectLst/>
                        </a:rPr>
                        <a:t>télétravailler</a:t>
                      </a:r>
                      <a:r>
                        <a:rPr lang="fr-FR" sz="1050" b="1" u="none" strike="noStrike" dirty="0">
                          <a:effectLst/>
                        </a:rPr>
                        <a:t> ou poste non </a:t>
                      </a:r>
                      <a:r>
                        <a:rPr lang="fr-FR" sz="1050" b="1" u="none" strike="noStrike" dirty="0" err="1">
                          <a:effectLst/>
                        </a:rPr>
                        <a:t>télétravaillable</a:t>
                      </a:r>
                      <a:endParaRPr lang="fr-FR" sz="1050" b="1" i="0" u="none" strike="noStrike" dirty="0">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a:txBody>
                    <a:bodyPr/>
                    <a:lstStyle/>
                    <a:p>
                      <a:pPr algn="ctr" fontAlgn="ctr"/>
                      <a:r>
                        <a:rPr lang="fr-FR" sz="1050" b="1" u="none" strike="noStrike" dirty="0">
                          <a:effectLst/>
                        </a:rPr>
                        <a:t>Souhaite </a:t>
                      </a:r>
                      <a:r>
                        <a:rPr lang="fr-FR" sz="1050" b="1" u="none" strike="noStrike" dirty="0" err="1">
                          <a:effectLst/>
                        </a:rPr>
                        <a:t>télétravailler</a:t>
                      </a:r>
                      <a:r>
                        <a:rPr lang="fr-FR" sz="1050" b="1" u="none" strike="noStrike" dirty="0">
                          <a:effectLst/>
                        </a:rPr>
                        <a:t> (« vivier »)</a:t>
                      </a:r>
                      <a:endParaRPr lang="fr-FR" sz="1050" b="1" i="0" u="none" strike="noStrike" dirty="0">
                        <a:solidFill>
                          <a:srgbClr val="000000"/>
                        </a:solidFill>
                        <a:effectLst/>
                        <a:latin typeface="Calibri" panose="020F0502020204030204" pitchFamily="34" charset="0"/>
                      </a:endParaRPr>
                    </a:p>
                  </a:txBody>
                  <a:tcPr marL="4579" marR="4579" marT="4579" marB="0" anchor="ctr">
                    <a:solidFill>
                      <a:schemeClr val="tx2">
                        <a:lumMod val="40000"/>
                        <a:lumOff val="60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605769793"/>
                  </a:ext>
                </a:extLst>
              </a:tr>
              <a:tr h="173119">
                <a:tc>
                  <a:txBody>
                    <a:bodyPr/>
                    <a:lstStyle/>
                    <a:p>
                      <a:pPr algn="l" fontAlgn="b"/>
                      <a:r>
                        <a:rPr lang="fr-FR" sz="1050" u="none" strike="noStrike">
                          <a:effectLst/>
                        </a:rPr>
                        <a:t>Secrétaires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64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22</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198 000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11692641"/>
                  </a:ext>
                </a:extLst>
              </a:tr>
              <a:tr h="313346">
                <a:tc>
                  <a:txBody>
                    <a:bodyPr/>
                    <a:lstStyle/>
                    <a:p>
                      <a:pPr algn="l" fontAlgn="b"/>
                      <a:r>
                        <a:rPr lang="fr-FR" sz="1050" u="none" strike="noStrike" dirty="0">
                          <a:effectLst/>
                        </a:rPr>
                        <a:t>Employé(e)s administratifs de la fonction publique (catégorie C et assimilés)</a:t>
                      </a:r>
                      <a:endParaRPr lang="fr-FR" sz="1050" b="0" i="0" u="none" strike="noStrike" dirty="0">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50</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a:effectLst/>
                        </a:rPr>
                        <a:t>14</a:t>
                      </a:r>
                      <a:endParaRPr lang="fr-FR" sz="1050" b="0"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35</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a:effectLst/>
                        </a:rPr>
                        <a:t>20</a:t>
                      </a:r>
                      <a:endParaRPr lang="fr-FR" sz="1050" b="0"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26</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144 000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3049677145"/>
                  </a:ext>
                </a:extLst>
              </a:tr>
              <a:tr h="173119">
                <a:tc>
                  <a:txBody>
                    <a:bodyPr/>
                    <a:lstStyle/>
                    <a:p>
                      <a:pPr algn="l" fontAlgn="b"/>
                      <a:r>
                        <a:rPr lang="fr-FR" sz="1050" u="none" strike="noStrike">
                          <a:effectLst/>
                        </a:rPr>
                        <a:t>Employé(e)s de la comptabilité</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34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49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42</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130 000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1943398278"/>
                  </a:ext>
                </a:extLst>
              </a:tr>
              <a:tr h="296716">
                <a:tc>
                  <a:txBody>
                    <a:bodyPr/>
                    <a:lstStyle/>
                    <a:p>
                      <a:pPr algn="l" fontAlgn="b"/>
                      <a:r>
                        <a:rPr lang="fr-FR" sz="1050" u="none" strike="noStrike" dirty="0">
                          <a:effectLst/>
                        </a:rPr>
                        <a:t>Technicien(ne)s des services administratifs, comptables et financiers</a:t>
                      </a:r>
                      <a:endParaRPr lang="fr-FR" sz="1050" b="0" i="0" u="none" strike="noStrike" dirty="0">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15</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69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97 000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4085866462"/>
                  </a:ext>
                </a:extLst>
              </a:tr>
              <a:tr h="173119">
                <a:tc>
                  <a:txBody>
                    <a:bodyPr/>
                    <a:lstStyle/>
                    <a:p>
                      <a:pPr algn="l" fontAlgn="b"/>
                      <a:r>
                        <a:rPr lang="fr-FR" sz="1050" u="none" strike="noStrike">
                          <a:effectLst/>
                        </a:rPr>
                        <a:t>Cadres des services administratifs, comptables et financiers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74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18</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70</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92 000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881150270"/>
                  </a:ext>
                </a:extLst>
              </a:tr>
              <a:tr h="173119">
                <a:tc>
                  <a:txBody>
                    <a:bodyPr/>
                    <a:lstStyle/>
                    <a:p>
                      <a:pPr algn="l" fontAlgn="b"/>
                      <a:r>
                        <a:rPr lang="fr-FR" sz="1050" u="none" strike="noStrike">
                          <a:effectLst/>
                        </a:rPr>
                        <a:t>Technicien(ne)s et agent(e)s de maîtrise des industries mécaniques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46</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44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18</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23</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88 000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2020580934"/>
                  </a:ext>
                </a:extLst>
              </a:tr>
              <a:tr h="173119">
                <a:tc>
                  <a:txBody>
                    <a:bodyPr/>
                    <a:lstStyle/>
                    <a:p>
                      <a:pPr algn="l" fontAlgn="b"/>
                      <a:r>
                        <a:rPr lang="fr-FR" sz="1050" u="none" strike="noStrike">
                          <a:effectLst/>
                        </a:rPr>
                        <a:t>Enseignant(e)s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63</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77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15</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87 000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3223147289"/>
                  </a:ext>
                </a:extLst>
              </a:tr>
              <a:tr h="173119">
                <a:tc>
                  <a:txBody>
                    <a:bodyPr/>
                    <a:lstStyle/>
                    <a:p>
                      <a:pPr algn="l" fontAlgn="b"/>
                      <a:r>
                        <a:rPr lang="fr-FR" sz="1050" u="none" strike="noStrike">
                          <a:effectLst/>
                        </a:rPr>
                        <a:t>Attaché(e)s commerciaux et représentants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32</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39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45</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71 000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652789307"/>
                  </a:ext>
                </a:extLst>
              </a:tr>
              <a:tr h="173119">
                <a:tc>
                  <a:txBody>
                    <a:bodyPr/>
                    <a:lstStyle/>
                    <a:p>
                      <a:pPr algn="l" fontAlgn="b"/>
                      <a:r>
                        <a:rPr lang="fr-FR" sz="1050" u="none" strike="noStrike">
                          <a:effectLst/>
                        </a:rPr>
                        <a:t>Employé(e)s de la banque et des assurances</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19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22</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26</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30</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44</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68 000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2454314236"/>
                  </a:ext>
                </a:extLst>
              </a:tr>
              <a:tr h="173119">
                <a:tc>
                  <a:txBody>
                    <a:bodyPr/>
                    <a:lstStyle/>
                    <a:p>
                      <a:pPr algn="l" fontAlgn="b"/>
                      <a:r>
                        <a:rPr lang="fr-FR" sz="1050" u="none" strike="noStrike">
                          <a:effectLst/>
                        </a:rPr>
                        <a:t>Professionnel(le)s de l'action sociale et de l'orientation</a:t>
                      </a:r>
                      <a:endParaRPr lang="fr-FR" sz="1050" b="0" i="0" u="none" strike="noStrike">
                        <a:solidFill>
                          <a:srgbClr val="000000"/>
                        </a:solidFill>
                        <a:effectLst/>
                        <a:latin typeface="Calibri" panose="020F0502020204030204" pitchFamily="34" charset="0"/>
                      </a:endParaRPr>
                    </a:p>
                  </a:txBody>
                  <a:tcPr marL="4579" marR="4579" marT="4579" marB="0" anchor="b"/>
                </a:tc>
                <a:tc>
                  <a:txBody>
                    <a:bodyPr/>
                    <a:lstStyle/>
                    <a:p>
                      <a:pPr algn="ctr" fontAlgn="ctr"/>
                      <a:r>
                        <a:rPr lang="fr-FR" sz="1050" u="none" strike="noStrike">
                          <a:effectLst/>
                        </a:rPr>
                        <a:t>46</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38</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51</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u="none" strike="noStrike" dirty="0" smtClean="0">
                          <a:effectLst/>
                        </a:rPr>
                        <a:t>62 000</a:t>
                      </a:r>
                      <a:endParaRPr lang="fr-FR" sz="1050" b="0"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3153512945"/>
                  </a:ext>
                </a:extLst>
              </a:tr>
              <a:tr h="173119">
                <a:tc>
                  <a:txBody>
                    <a:bodyPr/>
                    <a:lstStyle/>
                    <a:p>
                      <a:pPr algn="l" fontAlgn="ctr"/>
                      <a:r>
                        <a:rPr lang="fr-FR" sz="1050" b="1" u="none" strike="noStrike" dirty="0">
                          <a:effectLst/>
                        </a:rPr>
                        <a:t>Ensemble des personnes salariées du « top 10 »</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42</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a:effectLst/>
                        </a:rPr>
                        <a:t>14</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a:effectLst/>
                        </a:rPr>
                        <a:t>44</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a:effectLst/>
                        </a:rPr>
                        <a:t>44</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a:effectLst/>
                        </a:rPr>
                        <a:t>18</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a:effectLst/>
                        </a:rPr>
                        <a:t>38</a:t>
                      </a:r>
                      <a:endParaRPr lang="fr-FR" sz="1050" b="1" i="0" u="none" strike="noStrike" dirty="0">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smtClean="0">
                          <a:effectLst/>
                        </a:rPr>
                        <a:t>1 037 000</a:t>
                      </a:r>
                      <a:endParaRPr lang="fr-FR" sz="1050" b="1"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3057177585"/>
                  </a:ext>
                </a:extLst>
              </a:tr>
              <a:tr h="173119">
                <a:tc>
                  <a:txBody>
                    <a:bodyPr/>
                    <a:lstStyle/>
                    <a:p>
                      <a:pPr algn="l" fontAlgn="ctr"/>
                      <a:r>
                        <a:rPr lang="fr-FR" sz="1050" b="1" u="none" strike="noStrike">
                          <a:effectLst/>
                        </a:rPr>
                        <a:t>Ensemble des personnes salariées</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61</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8</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31</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64</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10</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a:effectLst/>
                        </a:rPr>
                        <a:t>26</a:t>
                      </a:r>
                      <a:endParaRPr lang="fr-FR" sz="1050" b="1" i="0" u="none" strike="noStrike">
                        <a:solidFill>
                          <a:srgbClr val="000000"/>
                        </a:solidFill>
                        <a:effectLst/>
                        <a:latin typeface="Calibri" panose="020F0502020204030204" pitchFamily="34" charset="0"/>
                      </a:endParaRPr>
                    </a:p>
                  </a:txBody>
                  <a:tcPr marL="4579" marR="4579" marT="4579" marB="0" anchor="ctr"/>
                </a:tc>
                <a:tc>
                  <a:txBody>
                    <a:bodyPr/>
                    <a:lstStyle/>
                    <a:p>
                      <a:pPr algn="ctr" fontAlgn="ctr"/>
                      <a:r>
                        <a:rPr lang="fr-FR" sz="1050" b="1" u="none" strike="noStrike" dirty="0" smtClean="0">
                          <a:effectLst/>
                        </a:rPr>
                        <a:t>2 203 000</a:t>
                      </a:r>
                      <a:endParaRPr lang="fr-FR" sz="1050" b="1" i="0" u="none" strike="noStrike" dirty="0">
                        <a:solidFill>
                          <a:srgbClr val="000000"/>
                        </a:solidFill>
                        <a:effectLst/>
                        <a:latin typeface="Calibri" panose="020F0502020204030204" pitchFamily="34" charset="0"/>
                      </a:endParaRPr>
                    </a:p>
                  </a:txBody>
                  <a:tcPr marL="4579" marR="4579" marT="4579" marB="0" anchor="ctr"/>
                </a:tc>
                <a:extLst>
                  <a:ext uri="{0D108BD9-81ED-4DB2-BD59-A6C34878D82A}">
                    <a16:rowId xmlns:a16="http://schemas.microsoft.com/office/drawing/2014/main" val="2368877574"/>
                  </a:ext>
                </a:extLst>
              </a:tr>
            </a:tbl>
          </a:graphicData>
        </a:graphic>
      </p:graphicFrame>
    </p:spTree>
    <p:extLst>
      <p:ext uri="{BB962C8B-B14F-4D97-AF65-F5344CB8AC3E}">
        <p14:creationId xmlns:p14="http://schemas.microsoft.com/office/powerpoint/2010/main" val="286735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24</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1.9. </a:t>
            </a:r>
            <a:r>
              <a:rPr lang="fr-FR" sz="1800" dirty="0">
                <a:solidFill>
                  <a:schemeClr val="accent5">
                    <a:lumMod val="75000"/>
                  </a:schemeClr>
                </a:solidFill>
              </a:rPr>
              <a:t>Proportion de télétravailleurs selon les caractéristiques démographiques et les conditions d'emploi entre 2019 et </a:t>
            </a:r>
            <a:r>
              <a:rPr lang="fr-FR" sz="1800" dirty="0" smtClean="0">
                <a:solidFill>
                  <a:schemeClr val="accent5">
                    <a:lumMod val="75000"/>
                  </a:schemeClr>
                </a:solidFill>
              </a:rPr>
              <a:t>2023 (</a:t>
            </a:r>
            <a:r>
              <a:rPr lang="fr-FR" sz="1800" dirty="0">
                <a:solidFill>
                  <a:schemeClr val="accent5">
                    <a:lumMod val="75000"/>
                  </a:schemeClr>
                </a:solidFill>
              </a:rPr>
              <a:t>en %</a:t>
            </a:r>
            <a:r>
              <a:rPr lang="fr-FR" sz="1800" dirty="0" smtClean="0">
                <a:solidFill>
                  <a:schemeClr val="accent5">
                    <a:lumMod val="75000"/>
                  </a:schemeClr>
                </a:solidFill>
              </a:rPr>
              <a:t>)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4133292658"/>
              </p:ext>
            </p:extLst>
          </p:nvPr>
        </p:nvGraphicFramePr>
        <p:xfrm>
          <a:off x="715992" y="1958198"/>
          <a:ext cx="10811714" cy="3830453"/>
        </p:xfrm>
        <a:graphic>
          <a:graphicData uri="http://schemas.openxmlformats.org/drawingml/2006/table">
            <a:tbl>
              <a:tblPr>
                <a:tableStyleId>{5C22544A-7EE6-4342-B048-85BDC9FD1C3A}</a:tableStyleId>
              </a:tblPr>
              <a:tblGrid>
                <a:gridCol w="1376647">
                  <a:extLst>
                    <a:ext uri="{9D8B030D-6E8A-4147-A177-3AD203B41FA5}">
                      <a16:colId xmlns:a16="http://schemas.microsoft.com/office/drawing/2014/main" val="3674080167"/>
                    </a:ext>
                  </a:extLst>
                </a:gridCol>
                <a:gridCol w="1376647">
                  <a:extLst>
                    <a:ext uri="{9D8B030D-6E8A-4147-A177-3AD203B41FA5}">
                      <a16:colId xmlns:a16="http://schemas.microsoft.com/office/drawing/2014/main" val="1237930706"/>
                    </a:ext>
                  </a:extLst>
                </a:gridCol>
                <a:gridCol w="671535">
                  <a:extLst>
                    <a:ext uri="{9D8B030D-6E8A-4147-A177-3AD203B41FA5}">
                      <a16:colId xmlns:a16="http://schemas.microsoft.com/office/drawing/2014/main" val="2093459877"/>
                    </a:ext>
                  </a:extLst>
                </a:gridCol>
                <a:gridCol w="671535">
                  <a:extLst>
                    <a:ext uri="{9D8B030D-6E8A-4147-A177-3AD203B41FA5}">
                      <a16:colId xmlns:a16="http://schemas.microsoft.com/office/drawing/2014/main" val="498125195"/>
                    </a:ext>
                  </a:extLst>
                </a:gridCol>
                <a:gridCol w="671535">
                  <a:extLst>
                    <a:ext uri="{9D8B030D-6E8A-4147-A177-3AD203B41FA5}">
                      <a16:colId xmlns:a16="http://schemas.microsoft.com/office/drawing/2014/main" val="3440637593"/>
                    </a:ext>
                  </a:extLst>
                </a:gridCol>
                <a:gridCol w="671535">
                  <a:extLst>
                    <a:ext uri="{9D8B030D-6E8A-4147-A177-3AD203B41FA5}">
                      <a16:colId xmlns:a16="http://schemas.microsoft.com/office/drawing/2014/main" val="3651871109"/>
                    </a:ext>
                  </a:extLst>
                </a:gridCol>
                <a:gridCol w="671535">
                  <a:extLst>
                    <a:ext uri="{9D8B030D-6E8A-4147-A177-3AD203B41FA5}">
                      <a16:colId xmlns:a16="http://schemas.microsoft.com/office/drawing/2014/main" val="1128962181"/>
                    </a:ext>
                  </a:extLst>
                </a:gridCol>
                <a:gridCol w="671535">
                  <a:extLst>
                    <a:ext uri="{9D8B030D-6E8A-4147-A177-3AD203B41FA5}">
                      <a16:colId xmlns:a16="http://schemas.microsoft.com/office/drawing/2014/main" val="1888183379"/>
                    </a:ext>
                  </a:extLst>
                </a:gridCol>
                <a:gridCol w="671535">
                  <a:extLst>
                    <a:ext uri="{9D8B030D-6E8A-4147-A177-3AD203B41FA5}">
                      <a16:colId xmlns:a16="http://schemas.microsoft.com/office/drawing/2014/main" val="3007372016"/>
                    </a:ext>
                  </a:extLst>
                </a:gridCol>
                <a:gridCol w="671535">
                  <a:extLst>
                    <a:ext uri="{9D8B030D-6E8A-4147-A177-3AD203B41FA5}">
                      <a16:colId xmlns:a16="http://schemas.microsoft.com/office/drawing/2014/main" val="2149431185"/>
                    </a:ext>
                  </a:extLst>
                </a:gridCol>
                <a:gridCol w="671535">
                  <a:extLst>
                    <a:ext uri="{9D8B030D-6E8A-4147-A177-3AD203B41FA5}">
                      <a16:colId xmlns:a16="http://schemas.microsoft.com/office/drawing/2014/main" val="2714437539"/>
                    </a:ext>
                  </a:extLst>
                </a:gridCol>
                <a:gridCol w="671535">
                  <a:extLst>
                    <a:ext uri="{9D8B030D-6E8A-4147-A177-3AD203B41FA5}">
                      <a16:colId xmlns:a16="http://schemas.microsoft.com/office/drawing/2014/main" val="1993118125"/>
                    </a:ext>
                  </a:extLst>
                </a:gridCol>
                <a:gridCol w="671535">
                  <a:extLst>
                    <a:ext uri="{9D8B030D-6E8A-4147-A177-3AD203B41FA5}">
                      <a16:colId xmlns:a16="http://schemas.microsoft.com/office/drawing/2014/main" val="3365063234"/>
                    </a:ext>
                  </a:extLst>
                </a:gridCol>
                <a:gridCol w="671535">
                  <a:extLst>
                    <a:ext uri="{9D8B030D-6E8A-4147-A177-3AD203B41FA5}">
                      <a16:colId xmlns:a16="http://schemas.microsoft.com/office/drawing/2014/main" val="990210064"/>
                    </a:ext>
                  </a:extLst>
                </a:gridCol>
              </a:tblGrid>
              <a:tr h="170274">
                <a:tc>
                  <a:txBody>
                    <a:bodyPr/>
                    <a:lstStyle/>
                    <a:p>
                      <a:pPr algn="l" fontAlgn="ctr"/>
                      <a:r>
                        <a:rPr lang="fr-FR" sz="1050" b="1" u="none" strike="noStrike" dirty="0">
                          <a:effectLst/>
                        </a:rPr>
                        <a:t> </a:t>
                      </a:r>
                      <a:endParaRPr lang="fr-FR" sz="1050" b="1" i="0" u="none" strike="noStrike" dirty="0">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b="1" u="none" strike="noStrike" dirty="0">
                          <a:effectLst/>
                        </a:rPr>
                        <a:t> </a:t>
                      </a:r>
                      <a:endParaRPr lang="fr-FR" sz="1050" b="1" i="0" u="none" strike="noStrike" dirty="0">
                        <a:solidFill>
                          <a:srgbClr val="000000"/>
                        </a:solidFill>
                        <a:effectLst/>
                        <a:latin typeface="Calibri" panose="020F0502020204030204" pitchFamily="34" charset="0"/>
                      </a:endParaRPr>
                    </a:p>
                  </a:txBody>
                  <a:tcPr marL="4439" marR="4439" marT="4439" marB="0" anchor="ctr"/>
                </a:tc>
                <a:tc gridSpan="3">
                  <a:txBody>
                    <a:bodyPr/>
                    <a:lstStyle/>
                    <a:p>
                      <a:pPr algn="ctr" fontAlgn="ctr"/>
                      <a:r>
                        <a:rPr lang="fr-FR" sz="1050" b="1" u="none" strike="noStrike">
                          <a:effectLst/>
                        </a:rPr>
                        <a:t>Télétravailleurs</a:t>
                      </a:r>
                      <a:endParaRPr lang="fr-FR" sz="1050" b="1" i="0" u="none" strike="noStrike">
                        <a:solidFill>
                          <a:srgbClr val="000000"/>
                        </a:solidFill>
                        <a:effectLst/>
                        <a:latin typeface="Calibri" panose="020F0502020204030204" pitchFamily="34" charset="0"/>
                      </a:endParaRPr>
                    </a:p>
                  </a:txBody>
                  <a:tcPr marL="4439" marR="4439" marT="4439" marB="0" anchor="ctr"/>
                </a:tc>
                <a:tc hMerge="1">
                  <a:txBody>
                    <a:bodyPr/>
                    <a:lstStyle/>
                    <a:p>
                      <a:endParaRPr lang="fr-FR"/>
                    </a:p>
                  </a:txBody>
                  <a:tcPr/>
                </a:tc>
                <a:tc hMerge="1">
                  <a:txBody>
                    <a:bodyPr/>
                    <a:lstStyle/>
                    <a:p>
                      <a:endParaRPr lang="fr-FR"/>
                    </a:p>
                  </a:txBody>
                  <a:tcPr/>
                </a:tc>
                <a:tc gridSpan="3">
                  <a:txBody>
                    <a:bodyPr/>
                    <a:lstStyle/>
                    <a:p>
                      <a:pPr algn="ctr" fontAlgn="ctr"/>
                      <a:r>
                        <a:rPr lang="fr-FR" sz="1050" b="1" u="none" strike="noStrike">
                          <a:effectLst/>
                        </a:rPr>
                        <a:t>dont 1 jour ou occasionnel</a:t>
                      </a:r>
                      <a:endParaRPr lang="fr-FR" sz="1050" b="1" i="0" u="none" strike="noStrike">
                        <a:solidFill>
                          <a:srgbClr val="000000"/>
                        </a:solidFill>
                        <a:effectLst/>
                        <a:latin typeface="Calibri" panose="020F0502020204030204" pitchFamily="34" charset="0"/>
                      </a:endParaRPr>
                    </a:p>
                  </a:txBody>
                  <a:tcPr marL="4439" marR="4439" marT="4439" marB="0" anchor="ctr"/>
                </a:tc>
                <a:tc hMerge="1">
                  <a:txBody>
                    <a:bodyPr/>
                    <a:lstStyle/>
                    <a:p>
                      <a:endParaRPr lang="fr-FR"/>
                    </a:p>
                  </a:txBody>
                  <a:tcPr/>
                </a:tc>
                <a:tc hMerge="1">
                  <a:txBody>
                    <a:bodyPr/>
                    <a:lstStyle/>
                    <a:p>
                      <a:endParaRPr lang="fr-FR"/>
                    </a:p>
                  </a:txBody>
                  <a:tcPr/>
                </a:tc>
                <a:tc gridSpan="3">
                  <a:txBody>
                    <a:bodyPr/>
                    <a:lstStyle/>
                    <a:p>
                      <a:pPr algn="ctr" fontAlgn="ctr"/>
                      <a:r>
                        <a:rPr lang="fr-FR" sz="1050" b="1" u="none" strike="noStrike">
                          <a:effectLst/>
                        </a:rPr>
                        <a:t>dont 2 jours</a:t>
                      </a:r>
                      <a:endParaRPr lang="fr-FR" sz="1050" b="1" i="0" u="none" strike="noStrike">
                        <a:solidFill>
                          <a:srgbClr val="000000"/>
                        </a:solidFill>
                        <a:effectLst/>
                        <a:latin typeface="Calibri" panose="020F0502020204030204" pitchFamily="34" charset="0"/>
                      </a:endParaRPr>
                    </a:p>
                  </a:txBody>
                  <a:tcPr marL="4439" marR="4439" marT="4439" marB="0" anchor="ctr"/>
                </a:tc>
                <a:tc hMerge="1">
                  <a:txBody>
                    <a:bodyPr/>
                    <a:lstStyle/>
                    <a:p>
                      <a:endParaRPr lang="fr-FR"/>
                    </a:p>
                  </a:txBody>
                  <a:tcPr/>
                </a:tc>
                <a:tc hMerge="1">
                  <a:txBody>
                    <a:bodyPr/>
                    <a:lstStyle/>
                    <a:p>
                      <a:endParaRPr lang="fr-FR"/>
                    </a:p>
                  </a:txBody>
                  <a:tcPr/>
                </a:tc>
                <a:tc gridSpan="3">
                  <a:txBody>
                    <a:bodyPr/>
                    <a:lstStyle/>
                    <a:p>
                      <a:pPr algn="ctr" fontAlgn="ctr"/>
                      <a:r>
                        <a:rPr lang="fr-FR" sz="1050" b="1" u="none" strike="noStrike">
                          <a:effectLst/>
                        </a:rPr>
                        <a:t>dont 3 jours ou plus</a:t>
                      </a:r>
                      <a:endParaRPr lang="fr-FR" sz="1050" b="1" i="0" u="none" strike="noStrike">
                        <a:solidFill>
                          <a:srgbClr val="000000"/>
                        </a:solidFill>
                        <a:effectLst/>
                        <a:latin typeface="Calibri" panose="020F0502020204030204" pitchFamily="34" charset="0"/>
                      </a:endParaRPr>
                    </a:p>
                  </a:txBody>
                  <a:tcPr marL="4439" marR="4439" marT="4439"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15487671"/>
                  </a:ext>
                </a:extLst>
              </a:tr>
              <a:tr h="161759">
                <a:tc>
                  <a:txBody>
                    <a:bodyPr/>
                    <a:lstStyle/>
                    <a:p>
                      <a:pPr algn="l" fontAlgn="ctr"/>
                      <a:r>
                        <a:rPr lang="fr-FR" sz="1050" b="1" u="none" strike="noStrike">
                          <a:effectLst/>
                        </a:rPr>
                        <a:t> </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b="1" u="none" strike="noStrike">
                          <a:effectLst/>
                        </a:rPr>
                        <a:t> </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dirty="0">
                          <a:effectLst/>
                        </a:rPr>
                        <a:t>2019</a:t>
                      </a:r>
                      <a:endParaRPr lang="fr-FR" sz="1050" b="1"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dirty="0">
                          <a:effectLst/>
                        </a:rPr>
                        <a:t>2021</a:t>
                      </a:r>
                      <a:endParaRPr lang="fr-FR" sz="1050" b="1"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2023</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2019</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2023</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2019</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2023</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2019</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a:effectLst/>
                        </a:rPr>
                        <a:t>2021</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b="1" u="none" strike="noStrike" dirty="0">
                          <a:effectLst/>
                        </a:rPr>
                        <a:t>2023</a:t>
                      </a:r>
                      <a:endParaRPr lang="fr-FR" sz="1050" b="1" i="0" u="none" strike="noStrike" dirty="0">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678195382"/>
                  </a:ext>
                </a:extLst>
              </a:tr>
              <a:tr h="161759">
                <a:tc gridSpan="14">
                  <a:txBody>
                    <a:bodyPr/>
                    <a:lstStyle/>
                    <a:p>
                      <a:pPr algn="ctr" fontAlgn="ctr"/>
                      <a:r>
                        <a:rPr lang="fr-FR" sz="1050" u="none" strike="noStrike" dirty="0">
                          <a:effectLst/>
                        </a:rPr>
                        <a:t>Caractéristiques </a:t>
                      </a:r>
                      <a:r>
                        <a:rPr lang="fr-FR" sz="1050" u="none" strike="noStrike" dirty="0" smtClean="0">
                          <a:effectLst/>
                        </a:rPr>
                        <a:t>sociodémographiques</a:t>
                      </a:r>
                      <a:endParaRPr lang="fr-FR" sz="1050" b="1" i="0" u="none" strike="noStrike" dirty="0">
                        <a:solidFill>
                          <a:srgbClr val="000000"/>
                        </a:solidFill>
                        <a:effectLst/>
                        <a:latin typeface="Calibri" panose="020F0502020204030204" pitchFamily="34" charset="0"/>
                      </a:endParaRPr>
                    </a:p>
                  </a:txBody>
                  <a:tcPr marL="4439" marR="4439" marT="4439"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19345322"/>
                  </a:ext>
                </a:extLst>
              </a:tr>
              <a:tr h="161759">
                <a:tc rowSpan="2">
                  <a:txBody>
                    <a:bodyPr/>
                    <a:lstStyle/>
                    <a:p>
                      <a:pPr algn="ctr" fontAlgn="ctr"/>
                      <a:r>
                        <a:rPr lang="fr-FR" sz="1050" u="none" strike="noStrike">
                          <a:effectLst/>
                        </a:rPr>
                        <a:t>Genre</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a:effectLst/>
                        </a:rPr>
                        <a:t>Femmes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dirty="0">
                          <a:effectLst/>
                        </a:rPr>
                        <a:t>9</a:t>
                      </a:r>
                      <a:endParaRPr lang="fr-FR" sz="1050" b="0"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dirty="0">
                          <a:effectLst/>
                        </a:rPr>
                        <a:t>1</a:t>
                      </a:r>
                      <a:endParaRPr lang="fr-FR" sz="1050" b="0"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4130299293"/>
                  </a:ext>
                </a:extLst>
              </a:tr>
              <a:tr h="161759">
                <a:tc vMerge="1">
                  <a:txBody>
                    <a:bodyPr/>
                    <a:lstStyle/>
                    <a:p>
                      <a:endParaRPr lang="fr-FR"/>
                    </a:p>
                  </a:txBody>
                  <a:tcPr/>
                </a:tc>
                <a:tc>
                  <a:txBody>
                    <a:bodyPr/>
                    <a:lstStyle/>
                    <a:p>
                      <a:pPr algn="l" fontAlgn="ctr"/>
                      <a:r>
                        <a:rPr lang="fr-FR" sz="1050" u="none" strike="noStrike">
                          <a:effectLst/>
                        </a:rPr>
                        <a:t>Hommes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220114747"/>
                  </a:ext>
                </a:extLst>
              </a:tr>
              <a:tr h="161759">
                <a:tc rowSpan="4">
                  <a:txBody>
                    <a:bodyPr/>
                    <a:lstStyle/>
                    <a:p>
                      <a:pPr algn="ctr" fontAlgn="ctr"/>
                      <a:r>
                        <a:rPr lang="fr-FR" sz="1050" u="none" strike="noStrike">
                          <a:effectLst/>
                        </a:rPr>
                        <a:t>Âge</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a:effectLst/>
                        </a:rPr>
                        <a:t>Moins de 30 ans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1021818029"/>
                  </a:ext>
                </a:extLst>
              </a:tr>
              <a:tr h="161759">
                <a:tc vMerge="1">
                  <a:txBody>
                    <a:bodyPr/>
                    <a:lstStyle/>
                    <a:p>
                      <a:endParaRPr lang="fr-FR"/>
                    </a:p>
                  </a:txBody>
                  <a:tcPr/>
                </a:tc>
                <a:tc>
                  <a:txBody>
                    <a:bodyPr/>
                    <a:lstStyle/>
                    <a:p>
                      <a:pPr algn="l" fontAlgn="ctr"/>
                      <a:r>
                        <a:rPr lang="fr-FR" sz="1050" u="none" strike="noStrike">
                          <a:effectLst/>
                        </a:rPr>
                        <a:t>De 30 à 39 ans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3504846193"/>
                  </a:ext>
                </a:extLst>
              </a:tr>
              <a:tr h="161759">
                <a:tc vMerge="1">
                  <a:txBody>
                    <a:bodyPr/>
                    <a:lstStyle/>
                    <a:p>
                      <a:endParaRPr lang="fr-FR"/>
                    </a:p>
                  </a:txBody>
                  <a:tcPr/>
                </a:tc>
                <a:tc>
                  <a:txBody>
                    <a:bodyPr/>
                    <a:lstStyle/>
                    <a:p>
                      <a:pPr algn="l" fontAlgn="ctr"/>
                      <a:r>
                        <a:rPr lang="fr-FR" sz="1050" u="none" strike="noStrike">
                          <a:effectLst/>
                        </a:rPr>
                        <a:t>De 40 à 50 ans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724575886"/>
                  </a:ext>
                </a:extLst>
              </a:tr>
              <a:tr h="161759">
                <a:tc vMerge="1">
                  <a:txBody>
                    <a:bodyPr/>
                    <a:lstStyle/>
                    <a:p>
                      <a:endParaRPr lang="fr-FR"/>
                    </a:p>
                  </a:txBody>
                  <a:tcPr/>
                </a:tc>
                <a:tc>
                  <a:txBody>
                    <a:bodyPr/>
                    <a:lstStyle/>
                    <a:p>
                      <a:pPr algn="l" fontAlgn="ctr"/>
                      <a:r>
                        <a:rPr lang="fr-FR" sz="1050" u="none" strike="noStrike">
                          <a:effectLst/>
                        </a:rPr>
                        <a:t>Plus de 50 ans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1004767933"/>
                  </a:ext>
                </a:extLst>
              </a:tr>
              <a:tr h="161759">
                <a:tc rowSpan="4">
                  <a:txBody>
                    <a:bodyPr/>
                    <a:lstStyle/>
                    <a:p>
                      <a:pPr algn="ctr" fontAlgn="ctr"/>
                      <a:r>
                        <a:rPr lang="fr-FR" sz="1050" u="none" strike="noStrike">
                          <a:effectLst/>
                        </a:rPr>
                        <a:t>Niveau de diplôme</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a:effectLst/>
                        </a:rPr>
                        <a:t>Inférieur au bac</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843767462"/>
                  </a:ext>
                </a:extLst>
              </a:tr>
              <a:tr h="161759">
                <a:tc vMerge="1">
                  <a:txBody>
                    <a:bodyPr/>
                    <a:lstStyle/>
                    <a:p>
                      <a:endParaRPr lang="fr-FR"/>
                    </a:p>
                  </a:txBody>
                  <a:tcPr/>
                </a:tc>
                <a:tc>
                  <a:txBody>
                    <a:bodyPr/>
                    <a:lstStyle/>
                    <a:p>
                      <a:pPr algn="l" fontAlgn="ctr"/>
                      <a:r>
                        <a:rPr lang="fr-FR" sz="1050" u="none" strike="noStrike">
                          <a:effectLst/>
                        </a:rPr>
                        <a:t>Baccalauréat</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3444609535"/>
                  </a:ext>
                </a:extLst>
              </a:tr>
              <a:tr h="161759">
                <a:tc vMerge="1">
                  <a:txBody>
                    <a:bodyPr/>
                    <a:lstStyle/>
                    <a:p>
                      <a:endParaRPr lang="fr-FR"/>
                    </a:p>
                  </a:txBody>
                  <a:tcPr/>
                </a:tc>
                <a:tc>
                  <a:txBody>
                    <a:bodyPr/>
                    <a:lstStyle/>
                    <a:p>
                      <a:pPr algn="l" fontAlgn="ctr"/>
                      <a:r>
                        <a:rPr lang="fr-FR" sz="1050" u="none" strike="noStrike">
                          <a:effectLst/>
                        </a:rPr>
                        <a:t>Bac+2 à Bac+4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108621203"/>
                  </a:ext>
                </a:extLst>
              </a:tr>
              <a:tr h="170274">
                <a:tc vMerge="1">
                  <a:txBody>
                    <a:bodyPr/>
                    <a:lstStyle/>
                    <a:p>
                      <a:endParaRPr lang="fr-FR"/>
                    </a:p>
                  </a:txBody>
                  <a:tcPr/>
                </a:tc>
                <a:tc>
                  <a:txBody>
                    <a:bodyPr/>
                    <a:lstStyle/>
                    <a:p>
                      <a:pPr algn="l" fontAlgn="ctr"/>
                      <a:r>
                        <a:rPr lang="fr-FR" sz="1050" u="none" strike="noStrike">
                          <a:effectLst/>
                        </a:rPr>
                        <a:t>Bac+5 ou plus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3665287876"/>
                  </a:ext>
                </a:extLst>
              </a:tr>
              <a:tr h="158354">
                <a:tc gridSpan="14">
                  <a:txBody>
                    <a:bodyPr/>
                    <a:lstStyle/>
                    <a:p>
                      <a:pPr algn="ctr" fontAlgn="ctr"/>
                      <a:r>
                        <a:rPr lang="fr-FR" sz="1050" u="none" strike="noStrike" dirty="0">
                          <a:effectLst/>
                        </a:rPr>
                        <a:t>Conditions d'emploi</a:t>
                      </a:r>
                      <a:endParaRPr lang="fr-FR" sz="1050" b="1" i="0" u="none" strike="noStrike" dirty="0">
                        <a:solidFill>
                          <a:srgbClr val="000000"/>
                        </a:solidFill>
                        <a:effectLst/>
                        <a:latin typeface="Calibri" panose="020F0502020204030204" pitchFamily="34" charset="0"/>
                      </a:endParaRPr>
                    </a:p>
                  </a:txBody>
                  <a:tcPr marL="4439" marR="4439" marT="4439"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20722973"/>
                  </a:ext>
                </a:extLst>
              </a:tr>
              <a:tr h="170274">
                <a:tc rowSpan="4">
                  <a:txBody>
                    <a:bodyPr/>
                    <a:lstStyle/>
                    <a:p>
                      <a:pPr algn="ctr" fontAlgn="ctr"/>
                      <a:r>
                        <a:rPr lang="fr-FR" sz="1050" u="none" strike="noStrike">
                          <a:effectLst/>
                        </a:rPr>
                        <a:t>Catégorie socioprofessionnelle</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a:effectLst/>
                        </a:rPr>
                        <a:t>Cadres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3701242976"/>
                  </a:ext>
                </a:extLst>
              </a:tr>
              <a:tr h="308194">
                <a:tc vMerge="1">
                  <a:txBody>
                    <a:bodyPr/>
                    <a:lstStyle/>
                    <a:p>
                      <a:endParaRPr lang="fr-FR"/>
                    </a:p>
                  </a:txBody>
                  <a:tcPr/>
                </a:tc>
                <a:tc>
                  <a:txBody>
                    <a:bodyPr/>
                    <a:lstStyle/>
                    <a:p>
                      <a:pPr algn="l" fontAlgn="ctr"/>
                      <a:r>
                        <a:rPr lang="fr-FR" sz="1050" u="none" strike="noStrike">
                          <a:effectLst/>
                        </a:rPr>
                        <a:t>Professions intermédiaires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921710137"/>
                  </a:ext>
                </a:extLst>
              </a:tr>
              <a:tr h="170274">
                <a:tc vMerge="1">
                  <a:txBody>
                    <a:bodyPr/>
                    <a:lstStyle/>
                    <a:p>
                      <a:endParaRPr lang="fr-FR"/>
                    </a:p>
                  </a:txBody>
                  <a:tcPr/>
                </a:tc>
                <a:tc>
                  <a:txBody>
                    <a:bodyPr/>
                    <a:lstStyle/>
                    <a:p>
                      <a:pPr algn="l" fontAlgn="ctr"/>
                      <a:r>
                        <a:rPr lang="fr-FR" sz="1050" u="none" strike="noStrike">
                          <a:effectLst/>
                        </a:rPr>
                        <a:t>Employé(e)s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383056928"/>
                  </a:ext>
                </a:extLst>
              </a:tr>
              <a:tr h="170274">
                <a:tc vMerge="1">
                  <a:txBody>
                    <a:bodyPr/>
                    <a:lstStyle/>
                    <a:p>
                      <a:endParaRPr lang="fr-FR"/>
                    </a:p>
                  </a:txBody>
                  <a:tcPr/>
                </a:tc>
                <a:tc>
                  <a:txBody>
                    <a:bodyPr/>
                    <a:lstStyle/>
                    <a:p>
                      <a:pPr algn="l" fontAlgn="ctr"/>
                      <a:r>
                        <a:rPr lang="fr-FR" sz="1050" u="none" strike="noStrike">
                          <a:effectLst/>
                        </a:rPr>
                        <a:t>Ouvrier(e)s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1625645215"/>
                  </a:ext>
                </a:extLst>
              </a:tr>
              <a:tr h="170274">
                <a:tc rowSpan="2">
                  <a:txBody>
                    <a:bodyPr/>
                    <a:lstStyle/>
                    <a:p>
                      <a:pPr algn="ctr" fontAlgn="ctr"/>
                      <a:r>
                        <a:rPr lang="fr-FR" sz="1050" u="none" strike="noStrike">
                          <a:effectLst/>
                        </a:rPr>
                        <a:t>Employeur</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dirty="0">
                          <a:effectLst/>
                        </a:rPr>
                        <a:t>Secteur </a:t>
                      </a:r>
                      <a:r>
                        <a:rPr lang="fr-FR" sz="1050" u="none" strike="noStrike" dirty="0" smtClean="0">
                          <a:effectLst/>
                        </a:rPr>
                        <a:t>privé</a:t>
                      </a:r>
                      <a:endParaRPr lang="fr-FR" sz="1050" b="0"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2141453710"/>
                  </a:ext>
                </a:extLst>
              </a:tr>
              <a:tr h="170274">
                <a:tc vMerge="1">
                  <a:txBody>
                    <a:bodyPr/>
                    <a:lstStyle/>
                    <a:p>
                      <a:endParaRPr lang="fr-FR"/>
                    </a:p>
                  </a:txBody>
                  <a:tcPr/>
                </a:tc>
                <a:tc>
                  <a:txBody>
                    <a:bodyPr/>
                    <a:lstStyle/>
                    <a:p>
                      <a:pPr algn="l" fontAlgn="ctr"/>
                      <a:r>
                        <a:rPr lang="fr-FR" sz="1050" u="none" strike="noStrike">
                          <a:effectLst/>
                        </a:rPr>
                        <a:t>Fonction publique</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994792569"/>
                  </a:ext>
                </a:extLst>
              </a:tr>
              <a:tr h="170274">
                <a:tc rowSpan="2">
                  <a:txBody>
                    <a:bodyPr/>
                    <a:lstStyle/>
                    <a:p>
                      <a:pPr algn="ctr" fontAlgn="ctr"/>
                      <a:r>
                        <a:rPr lang="fr-FR" sz="1050" u="none" strike="noStrike">
                          <a:effectLst/>
                        </a:rPr>
                        <a:t>Contrat</a:t>
                      </a:r>
                      <a:endParaRPr lang="fr-FR" sz="1050" b="1" i="0" u="none" strike="noStrike">
                        <a:solidFill>
                          <a:srgbClr val="000000"/>
                        </a:solidFill>
                        <a:effectLst/>
                        <a:latin typeface="Calibri" panose="020F0502020204030204" pitchFamily="34" charset="0"/>
                      </a:endParaRPr>
                    </a:p>
                  </a:txBody>
                  <a:tcPr marL="4439" marR="4439" marT="4439" marB="0" anchor="ctr"/>
                </a:tc>
                <a:tc>
                  <a:txBody>
                    <a:bodyPr/>
                    <a:lstStyle/>
                    <a:p>
                      <a:pPr algn="l" fontAlgn="ctr"/>
                      <a:r>
                        <a:rPr lang="fr-FR" sz="1050" u="none" strike="noStrike" dirty="0">
                          <a:effectLst/>
                        </a:rPr>
                        <a:t>à durée </a:t>
                      </a:r>
                      <a:r>
                        <a:rPr lang="fr-FR" sz="1050" u="none" strike="noStrike" dirty="0" smtClean="0">
                          <a:effectLst/>
                        </a:rPr>
                        <a:t>limitée</a:t>
                      </a:r>
                      <a:endParaRPr lang="fr-FR" sz="1050" b="0" i="0" u="none" strike="noStrike" dirty="0">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6</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447597046"/>
                  </a:ext>
                </a:extLst>
              </a:tr>
              <a:tr h="170274">
                <a:tc vMerge="1">
                  <a:txBody>
                    <a:bodyPr/>
                    <a:lstStyle/>
                    <a:p>
                      <a:endParaRPr lang="fr-FR"/>
                    </a:p>
                  </a:txBody>
                  <a:tcPr/>
                </a:tc>
                <a:tc>
                  <a:txBody>
                    <a:bodyPr/>
                    <a:lstStyle/>
                    <a:p>
                      <a:pPr algn="l" fontAlgn="ctr"/>
                      <a:r>
                        <a:rPr lang="fr-FR" sz="1050" u="none" strike="noStrike">
                          <a:effectLst/>
                        </a:rPr>
                        <a:t>CDI ou fonctionnaires</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32</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14</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a:effectLst/>
                        </a:rPr>
                        <a:t>20</a:t>
                      </a:r>
                      <a:endParaRPr lang="fr-FR" sz="1050" b="0" i="0" u="none" strike="noStrike">
                        <a:solidFill>
                          <a:srgbClr val="000000"/>
                        </a:solidFill>
                        <a:effectLst/>
                        <a:latin typeface="Calibri" panose="020F0502020204030204" pitchFamily="34" charset="0"/>
                      </a:endParaRPr>
                    </a:p>
                  </a:txBody>
                  <a:tcPr marL="4439" marR="4439" marT="4439" marB="0" anchor="ctr"/>
                </a:tc>
                <a:tc>
                  <a:txBody>
                    <a:bodyPr/>
                    <a:lstStyle/>
                    <a:p>
                      <a:pPr algn="ctr" fontAlgn="ctr"/>
                      <a:r>
                        <a:rPr lang="fr-FR" sz="1050" u="none" strike="noStrike" dirty="0">
                          <a:effectLst/>
                        </a:rPr>
                        <a:t>6</a:t>
                      </a:r>
                      <a:endParaRPr lang="fr-FR" sz="1050" b="0" i="0" u="none" strike="noStrike" dirty="0">
                        <a:solidFill>
                          <a:srgbClr val="000000"/>
                        </a:solidFill>
                        <a:effectLst/>
                        <a:latin typeface="Calibri" panose="020F0502020204030204" pitchFamily="34" charset="0"/>
                      </a:endParaRPr>
                    </a:p>
                  </a:txBody>
                  <a:tcPr marL="4439" marR="4439" marT="4439" marB="0" anchor="ctr"/>
                </a:tc>
                <a:extLst>
                  <a:ext uri="{0D108BD9-81ED-4DB2-BD59-A6C34878D82A}">
                    <a16:rowId xmlns:a16="http://schemas.microsoft.com/office/drawing/2014/main" val="1366871139"/>
                  </a:ext>
                </a:extLst>
              </a:tr>
            </a:tbl>
          </a:graphicData>
        </a:graphic>
      </p:graphicFrame>
    </p:spTree>
    <p:extLst>
      <p:ext uri="{BB962C8B-B14F-4D97-AF65-F5344CB8AC3E}">
        <p14:creationId xmlns:p14="http://schemas.microsoft.com/office/powerpoint/2010/main" val="32648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25</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1.10</a:t>
            </a:r>
            <a:r>
              <a:rPr lang="fr-FR" sz="1800" dirty="0">
                <a:solidFill>
                  <a:schemeClr val="accent5">
                    <a:lumMod val="75000"/>
                  </a:schemeClr>
                </a:solidFill>
              </a:rPr>
              <a:t>. Organisation du télétravail selon les caractéristiques démographiques et les conditions d'emploi en </a:t>
            </a:r>
            <a:r>
              <a:rPr lang="fr-FR" sz="1800" dirty="0" smtClean="0">
                <a:solidFill>
                  <a:schemeClr val="accent5">
                    <a:lumMod val="75000"/>
                  </a:schemeClr>
                </a:solidFill>
              </a:rPr>
              <a:t>2023 (</a:t>
            </a:r>
            <a:r>
              <a:rPr lang="fr-FR" sz="1800" dirty="0">
                <a:solidFill>
                  <a:schemeClr val="accent5">
                    <a:lumMod val="75000"/>
                  </a:schemeClr>
                </a:solidFill>
              </a:rPr>
              <a:t>en %</a:t>
            </a:r>
            <a:r>
              <a:rPr lang="fr-FR" sz="1800" dirty="0" smtClean="0">
                <a:solidFill>
                  <a:schemeClr val="accent5">
                    <a:lumMod val="75000"/>
                  </a:schemeClr>
                </a:solidFill>
              </a:rPr>
              <a:t>)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1318999919"/>
              </p:ext>
            </p:extLst>
          </p:nvPr>
        </p:nvGraphicFramePr>
        <p:xfrm>
          <a:off x="503400" y="1728555"/>
          <a:ext cx="10688128" cy="4088539"/>
        </p:xfrm>
        <a:graphic>
          <a:graphicData uri="http://schemas.openxmlformats.org/drawingml/2006/table">
            <a:tbl>
              <a:tblPr>
                <a:tableStyleId>{5C22544A-7EE6-4342-B048-85BDC9FD1C3A}</a:tableStyleId>
              </a:tblPr>
              <a:tblGrid>
                <a:gridCol w="1446040">
                  <a:extLst>
                    <a:ext uri="{9D8B030D-6E8A-4147-A177-3AD203B41FA5}">
                      <a16:colId xmlns:a16="http://schemas.microsoft.com/office/drawing/2014/main" val="1749360133"/>
                    </a:ext>
                  </a:extLst>
                </a:gridCol>
                <a:gridCol w="1446040">
                  <a:extLst>
                    <a:ext uri="{9D8B030D-6E8A-4147-A177-3AD203B41FA5}">
                      <a16:colId xmlns:a16="http://schemas.microsoft.com/office/drawing/2014/main" val="3299612778"/>
                    </a:ext>
                  </a:extLst>
                </a:gridCol>
                <a:gridCol w="974506">
                  <a:extLst>
                    <a:ext uri="{9D8B030D-6E8A-4147-A177-3AD203B41FA5}">
                      <a16:colId xmlns:a16="http://schemas.microsoft.com/office/drawing/2014/main" val="1803866512"/>
                    </a:ext>
                  </a:extLst>
                </a:gridCol>
                <a:gridCol w="974506">
                  <a:extLst>
                    <a:ext uri="{9D8B030D-6E8A-4147-A177-3AD203B41FA5}">
                      <a16:colId xmlns:a16="http://schemas.microsoft.com/office/drawing/2014/main" val="3970754688"/>
                    </a:ext>
                  </a:extLst>
                </a:gridCol>
                <a:gridCol w="974506">
                  <a:extLst>
                    <a:ext uri="{9D8B030D-6E8A-4147-A177-3AD203B41FA5}">
                      <a16:colId xmlns:a16="http://schemas.microsoft.com/office/drawing/2014/main" val="2921797336"/>
                    </a:ext>
                  </a:extLst>
                </a:gridCol>
                <a:gridCol w="974506">
                  <a:extLst>
                    <a:ext uri="{9D8B030D-6E8A-4147-A177-3AD203B41FA5}">
                      <a16:colId xmlns:a16="http://schemas.microsoft.com/office/drawing/2014/main" val="4166143634"/>
                    </a:ext>
                  </a:extLst>
                </a:gridCol>
                <a:gridCol w="974506">
                  <a:extLst>
                    <a:ext uri="{9D8B030D-6E8A-4147-A177-3AD203B41FA5}">
                      <a16:colId xmlns:a16="http://schemas.microsoft.com/office/drawing/2014/main" val="603426329"/>
                    </a:ext>
                  </a:extLst>
                </a:gridCol>
                <a:gridCol w="974506">
                  <a:extLst>
                    <a:ext uri="{9D8B030D-6E8A-4147-A177-3AD203B41FA5}">
                      <a16:colId xmlns:a16="http://schemas.microsoft.com/office/drawing/2014/main" val="854432170"/>
                    </a:ext>
                  </a:extLst>
                </a:gridCol>
                <a:gridCol w="974506">
                  <a:extLst>
                    <a:ext uri="{9D8B030D-6E8A-4147-A177-3AD203B41FA5}">
                      <a16:colId xmlns:a16="http://schemas.microsoft.com/office/drawing/2014/main" val="4223911470"/>
                    </a:ext>
                  </a:extLst>
                </a:gridCol>
                <a:gridCol w="974506">
                  <a:extLst>
                    <a:ext uri="{9D8B030D-6E8A-4147-A177-3AD203B41FA5}">
                      <a16:colId xmlns:a16="http://schemas.microsoft.com/office/drawing/2014/main" val="1890403331"/>
                    </a:ext>
                  </a:extLst>
                </a:gridCol>
              </a:tblGrid>
              <a:tr h="482302">
                <a:tc rowSpan="2" gridSpan="2">
                  <a:txBody>
                    <a:bodyPr/>
                    <a:lstStyle/>
                    <a:p>
                      <a:pPr algn="ctr" fontAlgn="b"/>
                      <a:r>
                        <a:rPr lang="fr-FR" sz="1000" b="1" u="none" strike="noStrike" dirty="0">
                          <a:effectLst/>
                        </a:rPr>
                        <a:t> </a:t>
                      </a:r>
                      <a:endParaRPr lang="fr-FR" sz="1000" b="1" i="0" u="none" strike="noStrike" dirty="0">
                        <a:solidFill>
                          <a:srgbClr val="000000"/>
                        </a:solidFill>
                        <a:effectLst/>
                        <a:latin typeface="Calibri" panose="020F0502020204030204" pitchFamily="34" charset="0"/>
                      </a:endParaRPr>
                    </a:p>
                  </a:txBody>
                  <a:tcPr marL="3806" marR="3806" marT="3806" marB="0" anchor="b"/>
                </a:tc>
                <a:tc rowSpan="2" hMerge="1">
                  <a:txBody>
                    <a:bodyPr/>
                    <a:lstStyle/>
                    <a:p>
                      <a:endParaRPr lang="fr-FR"/>
                    </a:p>
                  </a:txBody>
                  <a:tcPr/>
                </a:tc>
                <a:tc gridSpan="2">
                  <a:txBody>
                    <a:bodyPr/>
                    <a:lstStyle/>
                    <a:p>
                      <a:pPr algn="ctr" fontAlgn="ctr"/>
                      <a:r>
                        <a:rPr lang="fr-FR" sz="1000" b="1" u="none" strike="noStrike" dirty="0">
                          <a:effectLst/>
                        </a:rPr>
                        <a:t>Utilisation d'outils numériques quotidiens supérieure à 7 heures</a:t>
                      </a:r>
                      <a:endParaRPr lang="fr-FR" sz="1000" b="1" i="0" u="none" strike="noStrike" dirty="0">
                        <a:solidFill>
                          <a:srgbClr val="000000"/>
                        </a:solidFill>
                        <a:effectLst/>
                        <a:latin typeface="Calibri" panose="020F0502020204030204" pitchFamily="34" charset="0"/>
                      </a:endParaRPr>
                    </a:p>
                  </a:txBody>
                  <a:tcPr marL="3806" marR="3806" marT="3806" marB="0" anchor="ctr"/>
                </a:tc>
                <a:tc hMerge="1">
                  <a:txBody>
                    <a:bodyPr/>
                    <a:lstStyle/>
                    <a:p>
                      <a:endParaRPr lang="fr-FR"/>
                    </a:p>
                  </a:txBody>
                  <a:tcPr/>
                </a:tc>
                <a:tc gridSpan="2">
                  <a:txBody>
                    <a:bodyPr/>
                    <a:lstStyle/>
                    <a:p>
                      <a:pPr algn="ctr" fontAlgn="ctr"/>
                      <a:r>
                        <a:rPr lang="fr-FR" sz="1000" b="1" u="none" strike="noStrike" dirty="0">
                          <a:effectLst/>
                        </a:rPr>
                        <a:t>Moyens insuffisants ou inadaptés</a:t>
                      </a:r>
                      <a:endParaRPr lang="fr-FR" sz="1000" b="1" i="0" u="none" strike="noStrike" dirty="0">
                        <a:solidFill>
                          <a:srgbClr val="000000"/>
                        </a:solidFill>
                        <a:effectLst/>
                        <a:latin typeface="Calibri" panose="020F0502020204030204" pitchFamily="34" charset="0"/>
                      </a:endParaRPr>
                    </a:p>
                  </a:txBody>
                  <a:tcPr marL="3806" marR="3806" marT="3806" marB="0" anchor="ctr"/>
                </a:tc>
                <a:tc hMerge="1">
                  <a:txBody>
                    <a:bodyPr/>
                    <a:lstStyle/>
                    <a:p>
                      <a:endParaRPr lang="fr-FR"/>
                    </a:p>
                  </a:txBody>
                  <a:tcPr/>
                </a:tc>
                <a:tc gridSpan="2">
                  <a:txBody>
                    <a:bodyPr/>
                    <a:lstStyle/>
                    <a:p>
                      <a:pPr algn="ctr" fontAlgn="ctr"/>
                      <a:r>
                        <a:rPr lang="fr-FR" sz="1000" b="1" u="none" strike="noStrike">
                          <a:effectLst/>
                        </a:rPr>
                        <a:t>Absence de compensation financière pour frais de télétravail</a:t>
                      </a:r>
                      <a:endParaRPr lang="fr-FR" sz="1000" b="1" i="0" u="none" strike="noStrike">
                        <a:solidFill>
                          <a:srgbClr val="000000"/>
                        </a:solidFill>
                        <a:effectLst/>
                        <a:latin typeface="Calibri" panose="020F0502020204030204" pitchFamily="34" charset="0"/>
                      </a:endParaRPr>
                    </a:p>
                  </a:txBody>
                  <a:tcPr marL="3806" marR="3806" marT="3806" marB="0" anchor="ctr"/>
                </a:tc>
                <a:tc hMerge="1">
                  <a:txBody>
                    <a:bodyPr/>
                    <a:lstStyle/>
                    <a:p>
                      <a:endParaRPr lang="fr-FR"/>
                    </a:p>
                  </a:txBody>
                  <a:tcPr/>
                </a:tc>
                <a:tc gridSpan="2">
                  <a:txBody>
                    <a:bodyPr/>
                    <a:lstStyle/>
                    <a:p>
                      <a:pPr algn="ctr" fontAlgn="ctr"/>
                      <a:r>
                        <a:rPr lang="fr-FR" sz="1000" b="1" u="none" strike="noStrike">
                          <a:effectLst/>
                        </a:rPr>
                        <a:t>Télétravail depuis le domicile</a:t>
                      </a:r>
                      <a:endParaRPr lang="fr-FR" sz="1000" b="1" i="0" u="none" strike="noStrike">
                        <a:solidFill>
                          <a:srgbClr val="000000"/>
                        </a:solidFill>
                        <a:effectLst/>
                        <a:latin typeface="Calibri" panose="020F0502020204030204" pitchFamily="34" charset="0"/>
                      </a:endParaRPr>
                    </a:p>
                  </a:txBody>
                  <a:tcPr marL="3806" marR="3806" marT="3806" marB="0" anchor="ctr"/>
                </a:tc>
                <a:tc hMerge="1">
                  <a:txBody>
                    <a:bodyPr/>
                    <a:lstStyle/>
                    <a:p>
                      <a:endParaRPr lang="fr-FR"/>
                    </a:p>
                  </a:txBody>
                  <a:tcPr/>
                </a:tc>
                <a:extLst>
                  <a:ext uri="{0D108BD9-81ED-4DB2-BD59-A6C34878D82A}">
                    <a16:rowId xmlns:a16="http://schemas.microsoft.com/office/drawing/2014/main" val="1418791702"/>
                  </a:ext>
                </a:extLst>
              </a:tr>
              <a:tr h="288015">
                <a:tc gridSpan="2" vMerge="1">
                  <a:txBody>
                    <a:bodyPr/>
                    <a:lstStyle/>
                    <a:p>
                      <a:endParaRPr lang="fr-FR"/>
                    </a:p>
                  </a:txBody>
                  <a:tcPr/>
                </a:tc>
                <a:tc hMerge="1" vMerge="1">
                  <a:txBody>
                    <a:bodyPr/>
                    <a:lstStyle/>
                    <a:p>
                      <a:endParaRPr lang="fr-FR"/>
                    </a:p>
                  </a:txBody>
                  <a:tcPr/>
                </a:tc>
                <a:tc>
                  <a:txBody>
                    <a:bodyPr/>
                    <a:lstStyle/>
                    <a:p>
                      <a:pPr algn="ctr" fontAlgn="ctr"/>
                      <a:r>
                        <a:rPr lang="fr-FR" sz="1000" b="1" u="none" strike="noStrike">
                          <a:effectLst/>
                        </a:rPr>
                        <a:t>Télétravailleurs</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a:effectLst/>
                        </a:rPr>
                        <a:t>Non-télétravailleurs</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Non-télétravailleurs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Non-télétravailleurs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b="1" u="none" strike="noStrike" dirty="0">
                          <a:effectLst/>
                        </a:rPr>
                        <a:t>Non-télétravailleurs</a:t>
                      </a:r>
                      <a:endParaRPr lang="fr-FR" sz="1000" b="1" i="0" u="none" strike="noStrike" dirty="0">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559875078"/>
                  </a:ext>
                </a:extLst>
              </a:tr>
              <a:tr h="145783">
                <a:tc gridSpan="10">
                  <a:txBody>
                    <a:bodyPr/>
                    <a:lstStyle/>
                    <a:p>
                      <a:pPr algn="ctr" fontAlgn="ctr"/>
                      <a:r>
                        <a:rPr lang="fr-FR" sz="1000" u="none" strike="noStrike" dirty="0">
                          <a:effectLst/>
                        </a:rPr>
                        <a:t>Caractéristiques sociodémographiques</a:t>
                      </a:r>
                      <a:endParaRPr lang="fr-FR" sz="1000" b="1" i="0" u="none" strike="noStrike" dirty="0">
                        <a:solidFill>
                          <a:srgbClr val="000000"/>
                        </a:solidFill>
                        <a:effectLst/>
                        <a:latin typeface="Calibri" panose="020F0502020204030204" pitchFamily="34" charset="0"/>
                      </a:endParaRPr>
                    </a:p>
                  </a:txBody>
                  <a:tcPr marL="3806" marR="3806" marT="3806"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2522597"/>
                  </a:ext>
                </a:extLst>
              </a:tr>
              <a:tr h="145783">
                <a:tc rowSpan="2">
                  <a:txBody>
                    <a:bodyPr/>
                    <a:lstStyle/>
                    <a:p>
                      <a:pPr algn="ctr" fontAlgn="ctr"/>
                      <a:r>
                        <a:rPr lang="fr-FR" sz="1000" u="none" strike="noStrike">
                          <a:effectLst/>
                        </a:rPr>
                        <a:t>Genre</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a:effectLst/>
                        </a:rPr>
                        <a:t>Femmes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30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883178275"/>
                  </a:ext>
                </a:extLst>
              </a:tr>
              <a:tr h="156039">
                <a:tc vMerge="1">
                  <a:txBody>
                    <a:bodyPr/>
                    <a:lstStyle/>
                    <a:p>
                      <a:endParaRPr lang="fr-FR"/>
                    </a:p>
                  </a:txBody>
                  <a:tcPr/>
                </a:tc>
                <a:tc>
                  <a:txBody>
                    <a:bodyPr/>
                    <a:lstStyle/>
                    <a:p>
                      <a:pPr algn="l" fontAlgn="ctr"/>
                      <a:r>
                        <a:rPr lang="fr-FR" sz="1000" u="none" strike="noStrike">
                          <a:effectLst/>
                        </a:rPr>
                        <a:t>Hommes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258741498"/>
                  </a:ext>
                </a:extLst>
              </a:tr>
              <a:tr h="145783">
                <a:tc rowSpan="4">
                  <a:txBody>
                    <a:bodyPr/>
                    <a:lstStyle/>
                    <a:p>
                      <a:pPr algn="ctr" fontAlgn="ctr"/>
                      <a:r>
                        <a:rPr lang="fr-FR" sz="1000" u="none" strike="noStrike">
                          <a:effectLst/>
                        </a:rPr>
                        <a:t>Âge</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a:effectLst/>
                        </a:rPr>
                        <a:t>Moins de 30 ans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856412495"/>
                  </a:ext>
                </a:extLst>
              </a:tr>
              <a:tr h="145783">
                <a:tc vMerge="1">
                  <a:txBody>
                    <a:bodyPr/>
                    <a:lstStyle/>
                    <a:p>
                      <a:endParaRPr lang="fr-FR"/>
                    </a:p>
                  </a:txBody>
                  <a:tcPr/>
                </a:tc>
                <a:tc>
                  <a:txBody>
                    <a:bodyPr/>
                    <a:lstStyle/>
                    <a:p>
                      <a:pPr algn="l" fontAlgn="ctr"/>
                      <a:r>
                        <a:rPr lang="fr-FR" sz="1000" u="none" strike="noStrike">
                          <a:effectLst/>
                        </a:rPr>
                        <a:t>De 30 à 39 ans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20474935"/>
                  </a:ext>
                </a:extLst>
              </a:tr>
              <a:tr h="145783">
                <a:tc vMerge="1">
                  <a:txBody>
                    <a:bodyPr/>
                    <a:lstStyle/>
                    <a:p>
                      <a:endParaRPr lang="fr-FR"/>
                    </a:p>
                  </a:txBody>
                  <a:tcPr/>
                </a:tc>
                <a:tc>
                  <a:txBody>
                    <a:bodyPr/>
                    <a:lstStyle/>
                    <a:p>
                      <a:pPr algn="l" fontAlgn="ctr"/>
                      <a:r>
                        <a:rPr lang="fr-FR" sz="1000" u="none" strike="noStrike">
                          <a:effectLst/>
                        </a:rPr>
                        <a:t>De 40 à 50 ans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59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284224946"/>
                  </a:ext>
                </a:extLst>
              </a:tr>
              <a:tr h="156039">
                <a:tc vMerge="1">
                  <a:txBody>
                    <a:bodyPr/>
                    <a:lstStyle/>
                    <a:p>
                      <a:endParaRPr lang="fr-FR"/>
                    </a:p>
                  </a:txBody>
                  <a:tcPr/>
                </a:tc>
                <a:tc>
                  <a:txBody>
                    <a:bodyPr/>
                    <a:lstStyle/>
                    <a:p>
                      <a:pPr algn="l" fontAlgn="ctr"/>
                      <a:r>
                        <a:rPr lang="fr-FR" sz="1000" u="none" strike="noStrike">
                          <a:effectLst/>
                        </a:rPr>
                        <a:t>Plus de 50 ans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58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1691257450"/>
                  </a:ext>
                </a:extLst>
              </a:tr>
              <a:tr h="145783">
                <a:tc rowSpan="4">
                  <a:txBody>
                    <a:bodyPr/>
                    <a:lstStyle/>
                    <a:p>
                      <a:pPr algn="ctr" fontAlgn="ctr"/>
                      <a:r>
                        <a:rPr lang="fr-FR" sz="1000" u="none" strike="noStrike">
                          <a:effectLst/>
                        </a:rPr>
                        <a:t>Niveau de diplôme</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a:effectLst/>
                        </a:rPr>
                        <a:t>Inférieur au bac</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54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29903337"/>
                  </a:ext>
                </a:extLst>
              </a:tr>
              <a:tr h="145783">
                <a:tc vMerge="1">
                  <a:txBody>
                    <a:bodyPr/>
                    <a:lstStyle/>
                    <a:p>
                      <a:endParaRPr lang="fr-FR"/>
                    </a:p>
                  </a:txBody>
                  <a:tcPr/>
                </a:tc>
                <a:tc>
                  <a:txBody>
                    <a:bodyPr/>
                    <a:lstStyle/>
                    <a:p>
                      <a:pPr algn="l" fontAlgn="ctr"/>
                      <a:r>
                        <a:rPr lang="fr-FR" sz="1000" u="none" strike="noStrike">
                          <a:effectLst/>
                        </a:rPr>
                        <a:t>Baccalauréat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464891327"/>
                  </a:ext>
                </a:extLst>
              </a:tr>
              <a:tr h="145783">
                <a:tc vMerge="1">
                  <a:txBody>
                    <a:bodyPr/>
                    <a:lstStyle/>
                    <a:p>
                      <a:endParaRPr lang="fr-FR"/>
                    </a:p>
                  </a:txBody>
                  <a:tcPr/>
                </a:tc>
                <a:tc>
                  <a:txBody>
                    <a:bodyPr/>
                    <a:lstStyle/>
                    <a:p>
                      <a:pPr algn="l" fontAlgn="ctr"/>
                      <a:r>
                        <a:rPr lang="fr-FR" sz="1000" u="none" strike="noStrike">
                          <a:effectLst/>
                        </a:rPr>
                        <a:t>Bac+2 à Bac+4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33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602304690"/>
                  </a:ext>
                </a:extLst>
              </a:tr>
              <a:tr h="177317">
                <a:tc vMerge="1">
                  <a:txBody>
                    <a:bodyPr/>
                    <a:lstStyle/>
                    <a:p>
                      <a:endParaRPr lang="fr-FR"/>
                    </a:p>
                  </a:txBody>
                  <a:tcPr/>
                </a:tc>
                <a:tc>
                  <a:txBody>
                    <a:bodyPr/>
                    <a:lstStyle/>
                    <a:p>
                      <a:pPr algn="l" fontAlgn="ctr"/>
                      <a:r>
                        <a:rPr lang="fr-FR" sz="1000" u="none" strike="noStrike">
                          <a:effectLst/>
                        </a:rPr>
                        <a:t>Bac+5 ou plus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81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42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33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528029891"/>
                  </a:ext>
                </a:extLst>
              </a:tr>
              <a:tr h="145783">
                <a:tc gridSpan="10">
                  <a:txBody>
                    <a:bodyPr/>
                    <a:lstStyle/>
                    <a:p>
                      <a:pPr algn="ctr" fontAlgn="ctr"/>
                      <a:r>
                        <a:rPr lang="fr-FR" sz="1000" u="none" strike="noStrike" dirty="0">
                          <a:effectLst/>
                        </a:rPr>
                        <a:t>Conditions d'emploi</a:t>
                      </a:r>
                      <a:endParaRPr lang="fr-FR" sz="1000" b="1" i="0" u="none" strike="noStrike" dirty="0">
                        <a:solidFill>
                          <a:srgbClr val="000000"/>
                        </a:solidFill>
                        <a:effectLst/>
                        <a:latin typeface="Calibri" panose="020F0502020204030204" pitchFamily="34" charset="0"/>
                      </a:endParaRPr>
                    </a:p>
                  </a:txBody>
                  <a:tcPr marL="3806" marR="3806" marT="3806" marB="0" anchor="ctr">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0536627"/>
                  </a:ext>
                </a:extLst>
              </a:tr>
              <a:tr h="145783">
                <a:tc rowSpan="4">
                  <a:txBody>
                    <a:bodyPr/>
                    <a:lstStyle/>
                    <a:p>
                      <a:pPr algn="ctr" fontAlgn="ctr"/>
                      <a:r>
                        <a:rPr lang="fr-FR" sz="1000" u="none" strike="noStrike">
                          <a:effectLst/>
                        </a:rPr>
                        <a:t>Catégorie socioprofessionnelle</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a:effectLst/>
                        </a:rPr>
                        <a:t>Cadres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80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45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30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605439101"/>
                  </a:ext>
                </a:extLst>
              </a:tr>
              <a:tr h="288015">
                <a:tc vMerge="1">
                  <a:txBody>
                    <a:bodyPr/>
                    <a:lstStyle/>
                    <a:p>
                      <a:endParaRPr lang="fr-FR"/>
                    </a:p>
                  </a:txBody>
                  <a:tcPr/>
                </a:tc>
                <a:tc>
                  <a:txBody>
                    <a:bodyPr/>
                    <a:lstStyle/>
                    <a:p>
                      <a:pPr algn="l" fontAlgn="ctr"/>
                      <a:r>
                        <a:rPr lang="fr-FR" sz="1000" u="none" strike="noStrike">
                          <a:effectLst/>
                        </a:rPr>
                        <a:t>Professions intermédiaires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19</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32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378237205"/>
                  </a:ext>
                </a:extLst>
              </a:tr>
              <a:tr h="156039">
                <a:tc vMerge="1">
                  <a:txBody>
                    <a:bodyPr/>
                    <a:lstStyle/>
                    <a:p>
                      <a:endParaRPr lang="fr-FR"/>
                    </a:p>
                  </a:txBody>
                  <a:tcPr/>
                </a:tc>
                <a:tc>
                  <a:txBody>
                    <a:bodyPr/>
                    <a:lstStyle/>
                    <a:p>
                      <a:pPr algn="l" fontAlgn="ctr"/>
                      <a:r>
                        <a:rPr lang="fr-FR" sz="1000" u="none" strike="noStrike">
                          <a:effectLst/>
                        </a:rPr>
                        <a:t>Employé(e)s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166833139"/>
                  </a:ext>
                </a:extLst>
              </a:tr>
              <a:tr h="145783">
                <a:tc vMerge="1">
                  <a:txBody>
                    <a:bodyPr/>
                    <a:lstStyle/>
                    <a:p>
                      <a:endParaRPr lang="fr-FR"/>
                    </a:p>
                  </a:txBody>
                  <a:tcPr/>
                </a:tc>
                <a:tc>
                  <a:txBody>
                    <a:bodyPr/>
                    <a:lstStyle/>
                    <a:p>
                      <a:pPr algn="l" fontAlgn="ctr"/>
                      <a:r>
                        <a:rPr lang="fr-FR" sz="1000" u="none" strike="noStrike">
                          <a:effectLst/>
                        </a:rPr>
                        <a:t>Ouvrier(e)s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ns.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1571246807"/>
                  </a:ext>
                </a:extLst>
              </a:tr>
              <a:tr h="145783">
                <a:tc rowSpan="2">
                  <a:txBody>
                    <a:bodyPr/>
                    <a:lstStyle/>
                    <a:p>
                      <a:pPr algn="ctr" fontAlgn="ctr"/>
                      <a:r>
                        <a:rPr lang="fr-FR" sz="1000" u="none" strike="noStrike">
                          <a:effectLst/>
                        </a:rPr>
                        <a:t>Employeur</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dirty="0">
                          <a:effectLst/>
                        </a:rPr>
                        <a:t>Secteur </a:t>
                      </a:r>
                      <a:r>
                        <a:rPr lang="fr-FR" sz="1000" u="none" strike="noStrike" dirty="0" smtClean="0">
                          <a:effectLst/>
                        </a:rPr>
                        <a:t>privé</a:t>
                      </a:r>
                      <a:endParaRPr lang="fr-FR" sz="1000" b="0"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21</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977609725"/>
                  </a:ext>
                </a:extLst>
              </a:tr>
              <a:tr h="145783">
                <a:tc vMerge="1">
                  <a:txBody>
                    <a:bodyPr/>
                    <a:lstStyle/>
                    <a:p>
                      <a:endParaRPr lang="fr-FR"/>
                    </a:p>
                  </a:txBody>
                  <a:tcPr/>
                </a:tc>
                <a:tc>
                  <a:txBody>
                    <a:bodyPr/>
                    <a:lstStyle/>
                    <a:p>
                      <a:pPr algn="l" fontAlgn="ctr"/>
                      <a:r>
                        <a:rPr lang="fr-FR" sz="1000" u="none" strike="noStrike">
                          <a:effectLst/>
                        </a:rPr>
                        <a:t>Fonction publique</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23</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40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55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3573240526"/>
                  </a:ext>
                </a:extLst>
              </a:tr>
              <a:tr h="145783">
                <a:tc rowSpan="2">
                  <a:txBody>
                    <a:bodyPr/>
                    <a:lstStyle/>
                    <a:p>
                      <a:pPr algn="ctr" fontAlgn="ctr"/>
                      <a:r>
                        <a:rPr lang="fr-FR" sz="1000" u="none" strike="noStrike">
                          <a:effectLst/>
                        </a:rPr>
                        <a:t>Contrat</a:t>
                      </a:r>
                      <a:endParaRPr lang="fr-FR" sz="1000" b="1" i="0" u="none" strike="noStrike">
                        <a:solidFill>
                          <a:srgbClr val="000000"/>
                        </a:solidFill>
                        <a:effectLst/>
                        <a:latin typeface="Calibri" panose="020F0502020204030204" pitchFamily="34" charset="0"/>
                      </a:endParaRPr>
                    </a:p>
                  </a:txBody>
                  <a:tcPr marL="3806" marR="3806" marT="3806" marB="0" anchor="ctr"/>
                </a:tc>
                <a:tc>
                  <a:txBody>
                    <a:bodyPr/>
                    <a:lstStyle/>
                    <a:p>
                      <a:pPr algn="l" fontAlgn="ctr"/>
                      <a:r>
                        <a:rPr lang="fr-FR" sz="1000" u="none" strike="noStrike" dirty="0">
                          <a:effectLst/>
                        </a:rPr>
                        <a:t>à durée </a:t>
                      </a:r>
                      <a:r>
                        <a:rPr lang="fr-FR" sz="1000" u="none" strike="noStrike" dirty="0" smtClean="0">
                          <a:effectLst/>
                        </a:rPr>
                        <a:t>limitée</a:t>
                      </a:r>
                      <a:endParaRPr lang="fr-FR" sz="1000" b="0" i="0" u="none" strike="noStrike" dirty="0">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67</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15</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05818349"/>
                  </a:ext>
                </a:extLst>
              </a:tr>
              <a:tr h="145783">
                <a:tc vMerge="1">
                  <a:txBody>
                    <a:bodyPr/>
                    <a:lstStyle/>
                    <a:p>
                      <a:endParaRPr lang="fr-FR"/>
                    </a:p>
                  </a:txBody>
                  <a:tcPr/>
                </a:tc>
                <a:tc>
                  <a:txBody>
                    <a:bodyPr/>
                    <a:lstStyle/>
                    <a:p>
                      <a:pPr algn="l" fontAlgn="ctr"/>
                      <a:r>
                        <a:rPr lang="fr-FR" sz="1000" u="none" strike="noStrike">
                          <a:effectLst/>
                        </a:rPr>
                        <a:t>CDI ou fonctionnaires</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76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22</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14</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26</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60</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a:effectLst/>
                        </a:rPr>
                        <a:t>98</a:t>
                      </a:r>
                      <a:endParaRPr lang="fr-FR" sz="1000" b="0" i="0" u="none" strike="noStrike">
                        <a:solidFill>
                          <a:srgbClr val="000000"/>
                        </a:solidFill>
                        <a:effectLst/>
                        <a:latin typeface="Calibri" panose="020F0502020204030204" pitchFamily="34" charset="0"/>
                      </a:endParaRPr>
                    </a:p>
                  </a:txBody>
                  <a:tcPr marL="3806" marR="3806" marT="3806" marB="0" anchor="ctr"/>
                </a:tc>
                <a:tc>
                  <a:txBody>
                    <a:bodyPr/>
                    <a:lstStyle/>
                    <a:p>
                      <a:pPr algn="ctr" fontAlgn="ctr"/>
                      <a:r>
                        <a:rPr lang="fr-FR" sz="1000" u="none" strike="noStrike" dirty="0">
                          <a:effectLst/>
                        </a:rPr>
                        <a:t>/</a:t>
                      </a:r>
                      <a:endParaRPr lang="fr-FR" sz="1000" b="0" i="0" u="none" strike="noStrike" dirty="0">
                        <a:solidFill>
                          <a:srgbClr val="000000"/>
                        </a:solidFill>
                        <a:effectLst/>
                        <a:latin typeface="Calibri" panose="020F0502020204030204" pitchFamily="34" charset="0"/>
                      </a:endParaRPr>
                    </a:p>
                  </a:txBody>
                  <a:tcPr marL="3806" marR="3806" marT="3806" marB="0" anchor="ctr"/>
                </a:tc>
                <a:extLst>
                  <a:ext uri="{0D108BD9-81ED-4DB2-BD59-A6C34878D82A}">
                    <a16:rowId xmlns:a16="http://schemas.microsoft.com/office/drawing/2014/main" val="2664727002"/>
                  </a:ext>
                </a:extLst>
              </a:tr>
            </a:tbl>
          </a:graphicData>
        </a:graphic>
      </p:graphicFrame>
    </p:spTree>
    <p:extLst>
      <p:ext uri="{BB962C8B-B14F-4D97-AF65-F5344CB8AC3E}">
        <p14:creationId xmlns:p14="http://schemas.microsoft.com/office/powerpoint/2010/main" val="62504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26</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1.11. </a:t>
            </a:r>
            <a:r>
              <a:rPr lang="fr-FR" sz="1800" dirty="0">
                <a:solidFill>
                  <a:schemeClr val="accent5">
                    <a:lumMod val="75000"/>
                  </a:schemeClr>
                </a:solidFill>
              </a:rPr>
              <a:t>Souhaits de télétravail parmi les non-télétravailleurs en 2021 et 2023 (en % de salariés)</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qui ne </a:t>
            </a:r>
            <a:r>
              <a:rPr lang="fr-FR" sz="1000" dirty="0" err="1"/>
              <a:t>télétravaillent</a:t>
            </a:r>
            <a:r>
              <a:rPr lang="fr-FR" sz="1000" dirty="0"/>
              <a:t> pas, en France métropolitaine, âgées de 20 à 62 ans.</a:t>
            </a:r>
          </a:p>
          <a:p>
            <a:pPr>
              <a:spcBef>
                <a:spcPts val="0"/>
              </a:spcBef>
            </a:pPr>
            <a:r>
              <a:rPr lang="fr-FR" sz="1000" dirty="0"/>
              <a:t>Source : Dares, enquêtes </a:t>
            </a:r>
            <a:r>
              <a:rPr lang="fr-FR" sz="1000" dirty="0" err="1"/>
              <a:t>TraCov</a:t>
            </a:r>
            <a:r>
              <a:rPr lang="fr-FR" sz="1000" dirty="0"/>
              <a:t> 1 ; </a:t>
            </a:r>
            <a:r>
              <a:rPr lang="fr-FR" sz="1000" dirty="0" err="1"/>
              <a:t>TraCov</a:t>
            </a:r>
            <a:r>
              <a:rPr lang="fr-FR" sz="1000" dirty="0"/>
              <a:t> 2.</a:t>
            </a:r>
          </a:p>
        </p:txBody>
      </p:sp>
      <p:graphicFrame>
        <p:nvGraphicFramePr>
          <p:cNvPr id="6" name="Graphique 5"/>
          <p:cNvGraphicFramePr>
            <a:graphicFrameLocks/>
          </p:cNvGraphicFramePr>
          <p:nvPr>
            <p:extLst>
              <p:ext uri="{D42A27DB-BD31-4B8C-83A1-F6EECF244321}">
                <p14:modId xmlns:p14="http://schemas.microsoft.com/office/powerpoint/2010/main" val="2970568757"/>
              </p:ext>
            </p:extLst>
          </p:nvPr>
        </p:nvGraphicFramePr>
        <p:xfrm>
          <a:off x="1466491" y="2078966"/>
          <a:ext cx="8850701" cy="3666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506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27</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1.12. </a:t>
            </a:r>
            <a:r>
              <a:rPr lang="fr-FR" sz="1800" dirty="0">
                <a:solidFill>
                  <a:schemeClr val="accent5">
                    <a:lumMod val="75000"/>
                  </a:schemeClr>
                </a:solidFill>
              </a:rPr>
              <a:t>Évolution des souhaits de télétravail des personnes salariées entre 2021 et 2023 selon leurs caractéristiques </a:t>
            </a:r>
            <a:r>
              <a:rPr lang="fr-FR" sz="1800" dirty="0" err="1">
                <a:solidFill>
                  <a:schemeClr val="accent5">
                    <a:lumMod val="75000"/>
                  </a:schemeClr>
                </a:solidFill>
              </a:rPr>
              <a:t>socio-démographiques</a:t>
            </a:r>
            <a:r>
              <a:rPr lang="fr-FR" sz="1800" dirty="0">
                <a:solidFill>
                  <a:schemeClr val="accent5">
                    <a:lumMod val="75000"/>
                  </a:schemeClr>
                </a:solidFill>
              </a:rPr>
              <a:t> et leurs conditions </a:t>
            </a:r>
            <a:r>
              <a:rPr lang="fr-FR" sz="1800" dirty="0" smtClean="0">
                <a:solidFill>
                  <a:schemeClr val="accent5">
                    <a:lumMod val="75000"/>
                  </a:schemeClr>
                </a:solidFill>
              </a:rPr>
              <a:t>d'emploi (en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3776754165"/>
              </p:ext>
            </p:extLst>
          </p:nvPr>
        </p:nvGraphicFramePr>
        <p:xfrm>
          <a:off x="503701" y="1732869"/>
          <a:ext cx="11184597" cy="4079910"/>
        </p:xfrm>
        <a:graphic>
          <a:graphicData uri="http://schemas.openxmlformats.org/drawingml/2006/table">
            <a:tbl>
              <a:tblPr>
                <a:tableStyleId>{5C22544A-7EE6-4342-B048-85BDC9FD1C3A}</a:tableStyleId>
              </a:tblPr>
              <a:tblGrid>
                <a:gridCol w="1247192">
                  <a:extLst>
                    <a:ext uri="{9D8B030D-6E8A-4147-A177-3AD203B41FA5}">
                      <a16:colId xmlns:a16="http://schemas.microsoft.com/office/drawing/2014/main" val="1529170236"/>
                    </a:ext>
                  </a:extLst>
                </a:gridCol>
                <a:gridCol w="1250279">
                  <a:extLst>
                    <a:ext uri="{9D8B030D-6E8A-4147-A177-3AD203B41FA5}">
                      <a16:colId xmlns:a16="http://schemas.microsoft.com/office/drawing/2014/main" val="2641518834"/>
                    </a:ext>
                  </a:extLst>
                </a:gridCol>
                <a:gridCol w="1024921">
                  <a:extLst>
                    <a:ext uri="{9D8B030D-6E8A-4147-A177-3AD203B41FA5}">
                      <a16:colId xmlns:a16="http://schemas.microsoft.com/office/drawing/2014/main" val="1322848203"/>
                    </a:ext>
                  </a:extLst>
                </a:gridCol>
                <a:gridCol w="879824">
                  <a:extLst>
                    <a:ext uri="{9D8B030D-6E8A-4147-A177-3AD203B41FA5}">
                      <a16:colId xmlns:a16="http://schemas.microsoft.com/office/drawing/2014/main" val="1725382122"/>
                    </a:ext>
                  </a:extLst>
                </a:gridCol>
                <a:gridCol w="740907">
                  <a:extLst>
                    <a:ext uri="{9D8B030D-6E8A-4147-A177-3AD203B41FA5}">
                      <a16:colId xmlns:a16="http://schemas.microsoft.com/office/drawing/2014/main" val="2185129634"/>
                    </a:ext>
                  </a:extLst>
                </a:gridCol>
                <a:gridCol w="740907">
                  <a:extLst>
                    <a:ext uri="{9D8B030D-6E8A-4147-A177-3AD203B41FA5}">
                      <a16:colId xmlns:a16="http://schemas.microsoft.com/office/drawing/2014/main" val="1074370625"/>
                    </a:ext>
                  </a:extLst>
                </a:gridCol>
                <a:gridCol w="1136055">
                  <a:extLst>
                    <a:ext uri="{9D8B030D-6E8A-4147-A177-3AD203B41FA5}">
                      <a16:colId xmlns:a16="http://schemas.microsoft.com/office/drawing/2014/main" val="3556046972"/>
                    </a:ext>
                  </a:extLst>
                </a:gridCol>
                <a:gridCol w="1136055">
                  <a:extLst>
                    <a:ext uri="{9D8B030D-6E8A-4147-A177-3AD203B41FA5}">
                      <a16:colId xmlns:a16="http://schemas.microsoft.com/office/drawing/2014/main" val="3975747924"/>
                    </a:ext>
                  </a:extLst>
                </a:gridCol>
                <a:gridCol w="805736">
                  <a:extLst>
                    <a:ext uri="{9D8B030D-6E8A-4147-A177-3AD203B41FA5}">
                      <a16:colId xmlns:a16="http://schemas.microsoft.com/office/drawing/2014/main" val="2386579874"/>
                    </a:ext>
                  </a:extLst>
                </a:gridCol>
                <a:gridCol w="740907">
                  <a:extLst>
                    <a:ext uri="{9D8B030D-6E8A-4147-A177-3AD203B41FA5}">
                      <a16:colId xmlns:a16="http://schemas.microsoft.com/office/drawing/2014/main" val="1578926544"/>
                    </a:ext>
                  </a:extLst>
                </a:gridCol>
                <a:gridCol w="740907">
                  <a:extLst>
                    <a:ext uri="{9D8B030D-6E8A-4147-A177-3AD203B41FA5}">
                      <a16:colId xmlns:a16="http://schemas.microsoft.com/office/drawing/2014/main" val="3281444113"/>
                    </a:ext>
                  </a:extLst>
                </a:gridCol>
                <a:gridCol w="740907">
                  <a:extLst>
                    <a:ext uri="{9D8B030D-6E8A-4147-A177-3AD203B41FA5}">
                      <a16:colId xmlns:a16="http://schemas.microsoft.com/office/drawing/2014/main" val="1304529128"/>
                    </a:ext>
                  </a:extLst>
                </a:gridCol>
              </a:tblGrid>
              <a:tr h="144192">
                <a:tc rowSpan="3" gridSpan="2">
                  <a:txBody>
                    <a:bodyPr/>
                    <a:lstStyle/>
                    <a:p>
                      <a:pPr algn="ctr" fontAlgn="b"/>
                      <a:r>
                        <a:rPr lang="fr-FR" sz="900" b="1" u="none" strike="noStrike" dirty="0">
                          <a:effectLst/>
                        </a:rPr>
                        <a:t> </a:t>
                      </a:r>
                      <a:endParaRPr lang="fr-FR" sz="900" b="1" i="0" u="none" strike="noStrike" dirty="0">
                        <a:solidFill>
                          <a:srgbClr val="000000"/>
                        </a:solidFill>
                        <a:effectLst/>
                        <a:latin typeface="Calibri" panose="020F0502020204030204" pitchFamily="34" charset="0"/>
                      </a:endParaRPr>
                    </a:p>
                  </a:txBody>
                  <a:tcPr marL="3529" marR="3529" marT="3529" marB="0" anchor="b"/>
                </a:tc>
                <a:tc rowSpan="3" hMerge="1">
                  <a:txBody>
                    <a:bodyPr/>
                    <a:lstStyle/>
                    <a:p>
                      <a:endParaRPr lang="fr-FR"/>
                    </a:p>
                  </a:txBody>
                  <a:tcPr/>
                </a:tc>
                <a:tc gridSpan="5">
                  <a:txBody>
                    <a:bodyPr/>
                    <a:lstStyle/>
                    <a:p>
                      <a:pPr algn="ctr" fontAlgn="ctr"/>
                      <a:r>
                        <a:rPr lang="fr-FR" sz="900" b="1" u="none" strike="noStrike">
                          <a:effectLst/>
                        </a:rPr>
                        <a:t>2021</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900" b="1" u="none" strike="noStrike">
                          <a:effectLst/>
                        </a:rPr>
                        <a:t>2023</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41952999"/>
                  </a:ext>
                </a:extLst>
              </a:tr>
              <a:tr h="144192">
                <a:tc gridSpan="2" vMerge="1">
                  <a:txBody>
                    <a:bodyPr/>
                    <a:lstStyle/>
                    <a:p>
                      <a:endParaRPr lang="fr-FR"/>
                    </a:p>
                  </a:txBody>
                  <a:tcPr/>
                </a:tc>
                <a:tc hMerge="1" vMerge="1">
                  <a:txBody>
                    <a:bodyPr/>
                    <a:lstStyle/>
                    <a:p>
                      <a:endParaRPr lang="fr-FR"/>
                    </a:p>
                  </a:txBody>
                  <a:tcPr/>
                </a:tc>
                <a:tc gridSpan="2">
                  <a:txBody>
                    <a:bodyPr/>
                    <a:lstStyle/>
                    <a:p>
                      <a:pPr algn="ctr" fontAlgn="ctr"/>
                      <a:r>
                        <a:rPr lang="fr-FR" sz="900" b="1" u="none" strike="noStrike">
                          <a:effectLst/>
                        </a:rPr>
                        <a:t>Non-télétravailleurs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gridSpan="3">
                  <a:txBody>
                    <a:bodyPr/>
                    <a:lstStyle/>
                    <a:p>
                      <a:pPr algn="ctr" fontAlgn="ctr"/>
                      <a:r>
                        <a:rPr lang="fr-FR" sz="900" b="1" u="none" strike="noStrike">
                          <a:effectLst/>
                        </a:rPr>
                        <a:t>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gridSpan="2">
                  <a:txBody>
                    <a:bodyPr/>
                    <a:lstStyle/>
                    <a:p>
                      <a:pPr algn="ctr" fontAlgn="ctr"/>
                      <a:r>
                        <a:rPr lang="fr-FR" sz="900" b="1" u="none" strike="noStrike">
                          <a:effectLst/>
                        </a:rPr>
                        <a:t>Non-télétravailleurs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gridSpan="3">
                  <a:txBody>
                    <a:bodyPr/>
                    <a:lstStyle/>
                    <a:p>
                      <a:pPr algn="ctr" fontAlgn="ctr"/>
                      <a:r>
                        <a:rPr lang="fr-FR" sz="900" b="1" u="none" strike="noStrike">
                          <a:effectLst/>
                        </a:rPr>
                        <a:t>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70174044"/>
                  </a:ext>
                </a:extLst>
              </a:tr>
              <a:tr h="629838">
                <a:tc gridSpan="2" vMerge="1">
                  <a:txBody>
                    <a:bodyPr/>
                    <a:lstStyle/>
                    <a:p>
                      <a:endParaRPr lang="fr-FR"/>
                    </a:p>
                  </a:txBody>
                  <a:tcPr/>
                </a:tc>
                <a:tc hMerge="1" vMerge="1">
                  <a:txBody>
                    <a:bodyPr/>
                    <a:lstStyle/>
                    <a:p>
                      <a:endParaRPr lang="fr-FR"/>
                    </a:p>
                  </a:txBody>
                  <a:tcPr/>
                </a:tc>
                <a:tc>
                  <a:txBody>
                    <a:bodyPr/>
                    <a:lstStyle/>
                    <a:p>
                      <a:pPr algn="ctr" fontAlgn="ctr"/>
                      <a:r>
                        <a:rPr lang="fr-FR" sz="900" b="1" u="none" strike="noStrike" dirty="0">
                          <a:effectLst/>
                        </a:rPr>
                        <a:t>Ne souhaite pas </a:t>
                      </a:r>
                      <a:r>
                        <a:rPr lang="fr-FR" sz="900" b="1" u="none" strike="noStrike" dirty="0" err="1">
                          <a:effectLst/>
                        </a:rPr>
                        <a:t>télétravailler</a:t>
                      </a:r>
                      <a:r>
                        <a:rPr lang="fr-FR" sz="900" b="1" u="none" strike="noStrike" dirty="0">
                          <a:effectLst/>
                        </a:rPr>
                        <a:t> ou poste non </a:t>
                      </a:r>
                      <a:r>
                        <a:rPr lang="fr-FR" sz="900" b="1" u="none" strike="noStrike" dirty="0" err="1">
                          <a:effectLst/>
                        </a:rPr>
                        <a:t>télétravaillable</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Souhaite </a:t>
                      </a:r>
                      <a:r>
                        <a:rPr lang="fr-FR" sz="900" b="1" u="none" strike="noStrike" dirty="0" err="1">
                          <a:effectLst/>
                        </a:rPr>
                        <a:t>télétravailler</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a:effectLst/>
                        </a:rPr>
                        <a:t>Moins</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Autant</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Plus</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Ne souhaite pas </a:t>
                      </a:r>
                      <a:r>
                        <a:rPr lang="fr-FR" sz="900" b="1" u="none" strike="noStrike" dirty="0" err="1">
                          <a:effectLst/>
                        </a:rPr>
                        <a:t>télétravailler</a:t>
                      </a:r>
                      <a:r>
                        <a:rPr lang="fr-FR" sz="900" b="1" u="none" strike="noStrike" dirty="0">
                          <a:effectLst/>
                        </a:rPr>
                        <a:t> ou poste non </a:t>
                      </a:r>
                      <a:r>
                        <a:rPr lang="fr-FR" sz="900" b="1" u="none" strike="noStrike" dirty="0" err="1">
                          <a:effectLst/>
                        </a:rPr>
                        <a:t>télétravaillable</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Souhaite </a:t>
                      </a:r>
                      <a:r>
                        <a:rPr lang="fr-FR" sz="900" b="1" u="none" strike="noStrike" dirty="0" err="1">
                          <a:effectLst/>
                        </a:rPr>
                        <a:t>télétravailler</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Moins</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Autant</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Plus</a:t>
                      </a:r>
                      <a:endParaRPr lang="fr-FR" sz="900" b="1" i="0" u="none" strike="noStrike" dirty="0">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2818676323"/>
                  </a:ext>
                </a:extLst>
              </a:tr>
              <a:tr h="144192">
                <a:tc gridSpan="12">
                  <a:txBody>
                    <a:bodyPr/>
                    <a:lstStyle/>
                    <a:p>
                      <a:pPr algn="ctr" fontAlgn="ctr"/>
                      <a:r>
                        <a:rPr lang="fr-FR" sz="900" u="none" strike="noStrike" dirty="0">
                          <a:effectLst/>
                        </a:rPr>
                        <a:t>Caractéristiques sociodémographiques</a:t>
                      </a:r>
                      <a:endParaRPr lang="fr-FR" sz="900" b="1" i="0" u="none" strike="noStrike" dirty="0">
                        <a:solidFill>
                          <a:srgbClr val="000000"/>
                        </a:solidFill>
                        <a:effectLst/>
                        <a:latin typeface="Calibri" panose="020F0502020204030204" pitchFamily="34" charset="0"/>
                      </a:endParaRPr>
                    </a:p>
                  </a:txBody>
                  <a:tcPr marL="3529" marR="3529" marT="3529" marB="0" anchor="ctr">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446637"/>
                  </a:ext>
                </a:extLst>
              </a:tr>
              <a:tr h="144192">
                <a:tc rowSpan="2">
                  <a:txBody>
                    <a:bodyPr/>
                    <a:lstStyle/>
                    <a:p>
                      <a:pPr algn="ctr" fontAlgn="ctr"/>
                      <a:r>
                        <a:rPr lang="fr-FR" sz="900" u="none" strike="noStrike">
                          <a:effectLst/>
                        </a:rPr>
                        <a:t>Genre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Femmes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4264920601"/>
                  </a:ext>
                </a:extLst>
              </a:tr>
              <a:tr h="144192">
                <a:tc vMerge="1">
                  <a:txBody>
                    <a:bodyPr/>
                    <a:lstStyle/>
                    <a:p>
                      <a:endParaRPr lang="fr-FR"/>
                    </a:p>
                  </a:txBody>
                  <a:tcPr/>
                </a:tc>
                <a:tc>
                  <a:txBody>
                    <a:bodyPr/>
                    <a:lstStyle/>
                    <a:p>
                      <a:pPr algn="l" fontAlgn="ctr"/>
                      <a:r>
                        <a:rPr lang="fr-FR" sz="900" u="none" strike="noStrike">
                          <a:effectLst/>
                        </a:rPr>
                        <a:t>Hommes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40</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922918634"/>
                  </a:ext>
                </a:extLst>
              </a:tr>
              <a:tr h="144192">
                <a:tc rowSpan="4">
                  <a:txBody>
                    <a:bodyPr/>
                    <a:lstStyle/>
                    <a:p>
                      <a:pPr algn="ctr" fontAlgn="ctr"/>
                      <a:r>
                        <a:rPr lang="fr-FR" sz="900" u="none" strike="noStrike">
                          <a:effectLst/>
                        </a:rPr>
                        <a:t>Âge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Moins de 30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502696821"/>
                  </a:ext>
                </a:extLst>
              </a:tr>
              <a:tr h="144192">
                <a:tc vMerge="1">
                  <a:txBody>
                    <a:bodyPr/>
                    <a:lstStyle/>
                    <a:p>
                      <a:endParaRPr lang="fr-FR"/>
                    </a:p>
                  </a:txBody>
                  <a:tcPr/>
                </a:tc>
                <a:tc>
                  <a:txBody>
                    <a:bodyPr/>
                    <a:lstStyle/>
                    <a:p>
                      <a:pPr algn="l" fontAlgn="ctr"/>
                      <a:r>
                        <a:rPr lang="fr-FR" sz="900" u="none" strike="noStrike">
                          <a:effectLst/>
                        </a:rPr>
                        <a:t>De 30 à 39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46</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2102195939"/>
                  </a:ext>
                </a:extLst>
              </a:tr>
              <a:tr h="144192">
                <a:tc vMerge="1">
                  <a:txBody>
                    <a:bodyPr/>
                    <a:lstStyle/>
                    <a:p>
                      <a:endParaRPr lang="fr-FR"/>
                    </a:p>
                  </a:txBody>
                  <a:tcPr/>
                </a:tc>
                <a:tc>
                  <a:txBody>
                    <a:bodyPr/>
                    <a:lstStyle/>
                    <a:p>
                      <a:pPr algn="l" fontAlgn="ctr"/>
                      <a:r>
                        <a:rPr lang="fr-FR" sz="900" u="none" strike="noStrike">
                          <a:effectLst/>
                        </a:rPr>
                        <a:t>De 40 à 50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863287941"/>
                  </a:ext>
                </a:extLst>
              </a:tr>
              <a:tr h="144192">
                <a:tc vMerge="1">
                  <a:txBody>
                    <a:bodyPr/>
                    <a:lstStyle/>
                    <a:p>
                      <a:endParaRPr lang="fr-FR"/>
                    </a:p>
                  </a:txBody>
                  <a:tcPr/>
                </a:tc>
                <a:tc>
                  <a:txBody>
                    <a:bodyPr/>
                    <a:lstStyle/>
                    <a:p>
                      <a:pPr algn="l" fontAlgn="ctr"/>
                      <a:r>
                        <a:rPr lang="fr-FR" sz="900" u="none" strike="noStrike">
                          <a:effectLst/>
                        </a:rPr>
                        <a:t>Plus de 50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514195759"/>
                  </a:ext>
                </a:extLst>
              </a:tr>
              <a:tr h="144192">
                <a:tc rowSpan="4">
                  <a:txBody>
                    <a:bodyPr/>
                    <a:lstStyle/>
                    <a:p>
                      <a:pPr algn="ctr" fontAlgn="ctr"/>
                      <a:r>
                        <a:rPr lang="fr-FR" sz="900" u="none" strike="noStrike">
                          <a:effectLst/>
                        </a:rPr>
                        <a:t>Niveau de diplôme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Inférieur au bac</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43</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2257526604"/>
                  </a:ext>
                </a:extLst>
              </a:tr>
              <a:tr h="144192">
                <a:tc vMerge="1">
                  <a:txBody>
                    <a:bodyPr/>
                    <a:lstStyle/>
                    <a:p>
                      <a:endParaRPr lang="fr-FR"/>
                    </a:p>
                  </a:txBody>
                  <a:tcPr/>
                </a:tc>
                <a:tc>
                  <a:txBody>
                    <a:bodyPr/>
                    <a:lstStyle/>
                    <a:p>
                      <a:pPr algn="l" fontAlgn="ctr"/>
                      <a:r>
                        <a:rPr lang="fr-FR" sz="900" u="none" strike="noStrike">
                          <a:effectLst/>
                        </a:rPr>
                        <a:t>Baccalauréat</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47</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404052901"/>
                  </a:ext>
                </a:extLst>
              </a:tr>
              <a:tr h="144192">
                <a:tc vMerge="1">
                  <a:txBody>
                    <a:bodyPr/>
                    <a:lstStyle/>
                    <a:p>
                      <a:endParaRPr lang="fr-FR"/>
                    </a:p>
                  </a:txBody>
                  <a:tcPr/>
                </a:tc>
                <a:tc>
                  <a:txBody>
                    <a:bodyPr/>
                    <a:lstStyle/>
                    <a:p>
                      <a:pPr algn="l" fontAlgn="ctr"/>
                      <a:r>
                        <a:rPr lang="fr-FR" sz="900" u="none" strike="noStrike">
                          <a:effectLst/>
                        </a:rPr>
                        <a:t>Bac+2 à Bac+4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46</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2159733880"/>
                  </a:ext>
                </a:extLst>
              </a:tr>
              <a:tr h="144192">
                <a:tc vMerge="1">
                  <a:txBody>
                    <a:bodyPr/>
                    <a:lstStyle/>
                    <a:p>
                      <a:endParaRPr lang="fr-FR"/>
                    </a:p>
                  </a:txBody>
                  <a:tcPr/>
                </a:tc>
                <a:tc>
                  <a:txBody>
                    <a:bodyPr/>
                    <a:lstStyle/>
                    <a:p>
                      <a:pPr algn="l" fontAlgn="ctr"/>
                      <a:r>
                        <a:rPr lang="fr-FR" sz="900" u="none" strike="noStrike">
                          <a:effectLst/>
                        </a:rPr>
                        <a:t>Bac+5 ou plus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679676144"/>
                  </a:ext>
                </a:extLst>
              </a:tr>
              <a:tr h="144192">
                <a:tc gridSpan="12">
                  <a:txBody>
                    <a:bodyPr/>
                    <a:lstStyle/>
                    <a:p>
                      <a:pPr algn="ctr" fontAlgn="ctr"/>
                      <a:r>
                        <a:rPr lang="fr-FR" sz="900" u="none" strike="noStrike" dirty="0">
                          <a:effectLst/>
                        </a:rPr>
                        <a:t>Conditions d'emploi</a:t>
                      </a:r>
                      <a:endParaRPr lang="fr-FR" sz="900" b="1" i="0" u="none" strike="noStrike" dirty="0">
                        <a:solidFill>
                          <a:srgbClr val="000000"/>
                        </a:solidFill>
                        <a:effectLst/>
                        <a:latin typeface="Calibri" panose="020F0502020204030204" pitchFamily="34" charset="0"/>
                      </a:endParaRPr>
                    </a:p>
                  </a:txBody>
                  <a:tcPr marL="3529" marR="3529" marT="3529" marB="0" anchor="ctr">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0573741"/>
                  </a:ext>
                </a:extLst>
              </a:tr>
              <a:tr h="144192">
                <a:tc rowSpan="4">
                  <a:txBody>
                    <a:bodyPr/>
                    <a:lstStyle/>
                    <a:p>
                      <a:pPr algn="ctr" fontAlgn="ctr"/>
                      <a:r>
                        <a:rPr lang="fr-FR" sz="900" u="none" strike="noStrike">
                          <a:effectLst/>
                        </a:rPr>
                        <a:t>Catégorie socioprofessionnelle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Cadres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2687385344"/>
                  </a:ext>
                </a:extLst>
              </a:tr>
              <a:tr h="260988">
                <a:tc vMerge="1">
                  <a:txBody>
                    <a:bodyPr/>
                    <a:lstStyle/>
                    <a:p>
                      <a:endParaRPr lang="fr-FR"/>
                    </a:p>
                  </a:txBody>
                  <a:tcPr/>
                </a:tc>
                <a:tc>
                  <a:txBody>
                    <a:bodyPr/>
                    <a:lstStyle/>
                    <a:p>
                      <a:pPr algn="l" fontAlgn="ctr"/>
                      <a:r>
                        <a:rPr lang="fr-FR" sz="900" u="none" strike="noStrike">
                          <a:effectLst/>
                        </a:rPr>
                        <a:t>Professions intermédiaires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79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40</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47</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95520508"/>
                  </a:ext>
                </a:extLst>
              </a:tr>
              <a:tr h="144192">
                <a:tc vMerge="1">
                  <a:txBody>
                    <a:bodyPr/>
                    <a:lstStyle/>
                    <a:p>
                      <a:endParaRPr lang="fr-FR"/>
                    </a:p>
                  </a:txBody>
                  <a:tcPr/>
                </a:tc>
                <a:tc>
                  <a:txBody>
                    <a:bodyPr/>
                    <a:lstStyle/>
                    <a:p>
                      <a:pPr algn="l" fontAlgn="ctr"/>
                      <a:r>
                        <a:rPr lang="fr-FR" sz="900" u="none" strike="noStrike">
                          <a:effectLst/>
                        </a:rPr>
                        <a:t>Employé(e)s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625597837"/>
                  </a:ext>
                </a:extLst>
              </a:tr>
              <a:tr h="144192">
                <a:tc vMerge="1">
                  <a:txBody>
                    <a:bodyPr/>
                    <a:lstStyle/>
                    <a:p>
                      <a:endParaRPr lang="fr-FR"/>
                    </a:p>
                  </a:txBody>
                  <a:tcPr/>
                </a:tc>
                <a:tc>
                  <a:txBody>
                    <a:bodyPr/>
                    <a:lstStyle/>
                    <a:p>
                      <a:pPr algn="l" fontAlgn="ctr"/>
                      <a:r>
                        <a:rPr lang="fr-FR" sz="900" u="none" strike="noStrike">
                          <a:effectLst/>
                        </a:rPr>
                        <a:t>Ouvrier(e)s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854495621"/>
                  </a:ext>
                </a:extLst>
              </a:tr>
              <a:tr h="144192">
                <a:tc rowSpan="2">
                  <a:txBody>
                    <a:bodyPr/>
                    <a:lstStyle/>
                    <a:p>
                      <a:pPr algn="ctr" fontAlgn="ctr"/>
                      <a:r>
                        <a:rPr lang="fr-FR" sz="900" u="none" strike="noStrike">
                          <a:effectLst/>
                        </a:rPr>
                        <a:t>Employeur</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Secteur privé *</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86</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041219739"/>
                  </a:ext>
                </a:extLst>
              </a:tr>
              <a:tr h="144192">
                <a:tc vMerge="1">
                  <a:txBody>
                    <a:bodyPr/>
                    <a:lstStyle/>
                    <a:p>
                      <a:endParaRPr lang="fr-FR"/>
                    </a:p>
                  </a:txBody>
                  <a:tcPr/>
                </a:tc>
                <a:tc>
                  <a:txBody>
                    <a:bodyPr/>
                    <a:lstStyle/>
                    <a:p>
                      <a:pPr algn="l" fontAlgn="ctr"/>
                      <a:r>
                        <a:rPr lang="fr-FR" sz="900" u="none" strike="noStrike">
                          <a:effectLst/>
                        </a:rPr>
                        <a:t>Fonction publique</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855133130"/>
                  </a:ext>
                </a:extLst>
              </a:tr>
              <a:tr h="144192">
                <a:tc rowSpan="2">
                  <a:txBody>
                    <a:bodyPr/>
                    <a:lstStyle/>
                    <a:p>
                      <a:pPr algn="ctr" fontAlgn="ctr"/>
                      <a:r>
                        <a:rPr lang="fr-FR" sz="900" u="none" strike="noStrike">
                          <a:effectLst/>
                        </a:rPr>
                        <a:t>Contrat</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à durée limitée **</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47</a:t>
                      </a:r>
                      <a:endParaRPr lang="fr-FR" sz="900" b="0" i="0" u="none" strike="noStrike">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1550047688"/>
                  </a:ext>
                </a:extLst>
              </a:tr>
              <a:tr h="288383">
                <a:tc vMerge="1">
                  <a:txBody>
                    <a:bodyPr/>
                    <a:lstStyle/>
                    <a:p>
                      <a:endParaRPr lang="fr-FR"/>
                    </a:p>
                  </a:txBody>
                  <a:tcPr/>
                </a:tc>
                <a:tc>
                  <a:txBody>
                    <a:bodyPr/>
                    <a:lstStyle/>
                    <a:p>
                      <a:pPr algn="l" fontAlgn="ctr"/>
                      <a:r>
                        <a:rPr lang="fr-FR" sz="900" u="none" strike="noStrike">
                          <a:effectLst/>
                        </a:rPr>
                        <a:t>CDI ou fonctionnaires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88</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53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u="none" strike="noStrike" dirty="0">
                          <a:effectLst/>
                        </a:rPr>
                        <a:t>44</a:t>
                      </a:r>
                      <a:endParaRPr lang="fr-FR" sz="900" b="0" i="0" u="none" strike="noStrike" dirty="0">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536399905"/>
                  </a:ext>
                </a:extLst>
              </a:tr>
            </a:tbl>
          </a:graphicData>
        </a:graphic>
      </p:graphicFrame>
    </p:spTree>
    <p:extLst>
      <p:ext uri="{BB962C8B-B14F-4D97-AF65-F5344CB8AC3E}">
        <p14:creationId xmlns:p14="http://schemas.microsoft.com/office/powerpoint/2010/main" val="103962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28</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1.13. </a:t>
            </a:r>
            <a:r>
              <a:rPr lang="fr-FR" sz="1800" dirty="0">
                <a:solidFill>
                  <a:schemeClr val="accent5">
                    <a:lumMod val="75000"/>
                  </a:schemeClr>
                </a:solidFill>
              </a:rPr>
              <a:t>Évolution des caractéristiques </a:t>
            </a:r>
            <a:r>
              <a:rPr lang="fr-FR" sz="1800" dirty="0" err="1">
                <a:solidFill>
                  <a:schemeClr val="accent5">
                    <a:lumMod val="75000"/>
                  </a:schemeClr>
                </a:solidFill>
              </a:rPr>
              <a:t>socio-démographiques</a:t>
            </a:r>
            <a:r>
              <a:rPr lang="fr-FR" sz="1800" dirty="0">
                <a:solidFill>
                  <a:schemeClr val="accent5">
                    <a:lumMod val="75000"/>
                  </a:schemeClr>
                </a:solidFill>
              </a:rPr>
              <a:t> et des conditions d'emploi selon les souhaits de télétravail entre 2021 et 2023 </a:t>
            </a:r>
            <a:r>
              <a:rPr lang="fr-FR" sz="1800" dirty="0" smtClean="0">
                <a:solidFill>
                  <a:schemeClr val="accent5">
                    <a:lumMod val="75000"/>
                  </a:schemeClr>
                </a:solidFill>
              </a:rPr>
              <a:t>(en %)</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personnes salariées en France métropolitaine âgées de 20 à 62 ans.</a:t>
            </a:r>
          </a:p>
          <a:p>
            <a:pPr>
              <a:spcBef>
                <a:spcPts val="0"/>
              </a:spcBef>
            </a:pPr>
            <a:r>
              <a:rPr lang="fr-FR" sz="1000" dirty="0"/>
              <a:t>Source : Dares, enquêtes conditions de travail 2019 ; </a:t>
            </a:r>
            <a:r>
              <a:rPr lang="fr-FR" sz="1000" dirty="0" err="1"/>
              <a:t>Tracov</a:t>
            </a:r>
            <a:r>
              <a:rPr lang="fr-FR" sz="1000" dirty="0"/>
              <a:t> 1 ;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1641247300"/>
              </p:ext>
            </p:extLst>
          </p:nvPr>
        </p:nvGraphicFramePr>
        <p:xfrm>
          <a:off x="577974" y="1742541"/>
          <a:ext cx="10886534" cy="4055680"/>
        </p:xfrm>
        <a:graphic>
          <a:graphicData uri="http://schemas.openxmlformats.org/drawingml/2006/table">
            <a:tbl>
              <a:tblPr>
                <a:tableStyleId>{5C22544A-7EE6-4342-B048-85BDC9FD1C3A}</a:tableStyleId>
              </a:tblPr>
              <a:tblGrid>
                <a:gridCol w="1213954">
                  <a:extLst>
                    <a:ext uri="{9D8B030D-6E8A-4147-A177-3AD203B41FA5}">
                      <a16:colId xmlns:a16="http://schemas.microsoft.com/office/drawing/2014/main" val="2421858109"/>
                    </a:ext>
                  </a:extLst>
                </a:gridCol>
                <a:gridCol w="1216960">
                  <a:extLst>
                    <a:ext uri="{9D8B030D-6E8A-4147-A177-3AD203B41FA5}">
                      <a16:colId xmlns:a16="http://schemas.microsoft.com/office/drawing/2014/main" val="1754557583"/>
                    </a:ext>
                  </a:extLst>
                </a:gridCol>
                <a:gridCol w="997608">
                  <a:extLst>
                    <a:ext uri="{9D8B030D-6E8A-4147-A177-3AD203B41FA5}">
                      <a16:colId xmlns:a16="http://schemas.microsoft.com/office/drawing/2014/main" val="2237768160"/>
                    </a:ext>
                  </a:extLst>
                </a:gridCol>
                <a:gridCol w="856378">
                  <a:extLst>
                    <a:ext uri="{9D8B030D-6E8A-4147-A177-3AD203B41FA5}">
                      <a16:colId xmlns:a16="http://schemas.microsoft.com/office/drawing/2014/main" val="4200008547"/>
                    </a:ext>
                  </a:extLst>
                </a:gridCol>
                <a:gridCol w="721162">
                  <a:extLst>
                    <a:ext uri="{9D8B030D-6E8A-4147-A177-3AD203B41FA5}">
                      <a16:colId xmlns:a16="http://schemas.microsoft.com/office/drawing/2014/main" val="168052877"/>
                    </a:ext>
                  </a:extLst>
                </a:gridCol>
                <a:gridCol w="721162">
                  <a:extLst>
                    <a:ext uri="{9D8B030D-6E8A-4147-A177-3AD203B41FA5}">
                      <a16:colId xmlns:a16="http://schemas.microsoft.com/office/drawing/2014/main" val="884493901"/>
                    </a:ext>
                  </a:extLst>
                </a:gridCol>
                <a:gridCol w="1105780">
                  <a:extLst>
                    <a:ext uri="{9D8B030D-6E8A-4147-A177-3AD203B41FA5}">
                      <a16:colId xmlns:a16="http://schemas.microsoft.com/office/drawing/2014/main" val="4149137657"/>
                    </a:ext>
                  </a:extLst>
                </a:gridCol>
                <a:gridCol w="1105780">
                  <a:extLst>
                    <a:ext uri="{9D8B030D-6E8A-4147-A177-3AD203B41FA5}">
                      <a16:colId xmlns:a16="http://schemas.microsoft.com/office/drawing/2014/main" val="3365438099"/>
                    </a:ext>
                  </a:extLst>
                </a:gridCol>
                <a:gridCol w="784264">
                  <a:extLst>
                    <a:ext uri="{9D8B030D-6E8A-4147-A177-3AD203B41FA5}">
                      <a16:colId xmlns:a16="http://schemas.microsoft.com/office/drawing/2014/main" val="2830268653"/>
                    </a:ext>
                  </a:extLst>
                </a:gridCol>
                <a:gridCol w="721162">
                  <a:extLst>
                    <a:ext uri="{9D8B030D-6E8A-4147-A177-3AD203B41FA5}">
                      <a16:colId xmlns:a16="http://schemas.microsoft.com/office/drawing/2014/main" val="1286484386"/>
                    </a:ext>
                  </a:extLst>
                </a:gridCol>
                <a:gridCol w="721162">
                  <a:extLst>
                    <a:ext uri="{9D8B030D-6E8A-4147-A177-3AD203B41FA5}">
                      <a16:colId xmlns:a16="http://schemas.microsoft.com/office/drawing/2014/main" val="1460409221"/>
                    </a:ext>
                  </a:extLst>
                </a:gridCol>
                <a:gridCol w="721162">
                  <a:extLst>
                    <a:ext uri="{9D8B030D-6E8A-4147-A177-3AD203B41FA5}">
                      <a16:colId xmlns:a16="http://schemas.microsoft.com/office/drawing/2014/main" val="3503672540"/>
                    </a:ext>
                  </a:extLst>
                </a:gridCol>
              </a:tblGrid>
              <a:tr h="143273">
                <a:tc rowSpan="3" gridSpan="2">
                  <a:txBody>
                    <a:bodyPr/>
                    <a:lstStyle/>
                    <a:p>
                      <a:pPr algn="ctr" fontAlgn="b"/>
                      <a:r>
                        <a:rPr lang="fr-FR" sz="900" b="1" u="none" strike="noStrike" dirty="0">
                          <a:effectLst/>
                        </a:rPr>
                        <a:t> </a:t>
                      </a:r>
                      <a:endParaRPr lang="fr-FR" sz="900" b="1" i="0" u="none" strike="noStrike" dirty="0">
                        <a:solidFill>
                          <a:srgbClr val="000000"/>
                        </a:solidFill>
                        <a:effectLst/>
                        <a:latin typeface="Calibri" panose="020F0502020204030204" pitchFamily="34" charset="0"/>
                      </a:endParaRPr>
                    </a:p>
                  </a:txBody>
                  <a:tcPr marL="3529" marR="3529" marT="3529" marB="0" anchor="b"/>
                </a:tc>
                <a:tc rowSpan="3" hMerge="1">
                  <a:txBody>
                    <a:bodyPr/>
                    <a:lstStyle/>
                    <a:p>
                      <a:endParaRPr lang="fr-FR"/>
                    </a:p>
                  </a:txBody>
                  <a:tcPr/>
                </a:tc>
                <a:tc gridSpan="5">
                  <a:txBody>
                    <a:bodyPr/>
                    <a:lstStyle/>
                    <a:p>
                      <a:pPr algn="ctr" fontAlgn="ctr"/>
                      <a:r>
                        <a:rPr lang="fr-FR" sz="900" b="1" u="none" strike="noStrike">
                          <a:effectLst/>
                        </a:rPr>
                        <a:t>2021</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900" b="1" u="none" strike="noStrike">
                          <a:effectLst/>
                        </a:rPr>
                        <a:t>2023</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97321641"/>
                  </a:ext>
                </a:extLst>
              </a:tr>
              <a:tr h="143273">
                <a:tc gridSpan="2" vMerge="1">
                  <a:txBody>
                    <a:bodyPr/>
                    <a:lstStyle/>
                    <a:p>
                      <a:endParaRPr lang="fr-FR"/>
                    </a:p>
                  </a:txBody>
                  <a:tcPr/>
                </a:tc>
                <a:tc hMerge="1" vMerge="1">
                  <a:txBody>
                    <a:bodyPr/>
                    <a:lstStyle/>
                    <a:p>
                      <a:endParaRPr lang="fr-FR"/>
                    </a:p>
                  </a:txBody>
                  <a:tcPr/>
                </a:tc>
                <a:tc gridSpan="2">
                  <a:txBody>
                    <a:bodyPr/>
                    <a:lstStyle/>
                    <a:p>
                      <a:pPr algn="ctr" fontAlgn="ctr"/>
                      <a:r>
                        <a:rPr lang="fr-FR" sz="900" b="1" u="none" strike="noStrike">
                          <a:effectLst/>
                        </a:rPr>
                        <a:t>Non-télétravailleurs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gridSpan="3">
                  <a:txBody>
                    <a:bodyPr/>
                    <a:lstStyle/>
                    <a:p>
                      <a:pPr algn="ctr" fontAlgn="ctr"/>
                      <a:r>
                        <a:rPr lang="fr-FR" sz="900" b="1" u="none" strike="noStrike">
                          <a:effectLst/>
                        </a:rPr>
                        <a:t>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tc gridSpan="2">
                  <a:txBody>
                    <a:bodyPr/>
                    <a:lstStyle/>
                    <a:p>
                      <a:pPr algn="ctr" fontAlgn="ctr"/>
                      <a:r>
                        <a:rPr lang="fr-FR" sz="900" b="1" u="none" strike="noStrike">
                          <a:effectLst/>
                        </a:rPr>
                        <a:t>Non-télétravailleurs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gridSpan="3">
                  <a:txBody>
                    <a:bodyPr/>
                    <a:lstStyle/>
                    <a:p>
                      <a:pPr algn="ctr" fontAlgn="ctr"/>
                      <a:r>
                        <a:rPr lang="fr-FR" sz="900" b="1" u="none" strike="noStrike">
                          <a:effectLst/>
                        </a:rPr>
                        <a:t>Télétravailleurs</a:t>
                      </a:r>
                      <a:endParaRPr lang="fr-FR" sz="900" b="1" i="0" u="none" strike="noStrike">
                        <a:solidFill>
                          <a:srgbClr val="000000"/>
                        </a:solidFill>
                        <a:effectLst/>
                        <a:latin typeface="Calibri" panose="020F0502020204030204" pitchFamily="34" charset="0"/>
                      </a:endParaRPr>
                    </a:p>
                  </a:txBody>
                  <a:tcPr marL="3529" marR="3529" marT="3529"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07048530"/>
                  </a:ext>
                </a:extLst>
              </a:tr>
              <a:tr h="625826">
                <a:tc gridSpan="2" vMerge="1">
                  <a:txBody>
                    <a:bodyPr/>
                    <a:lstStyle/>
                    <a:p>
                      <a:endParaRPr lang="fr-FR"/>
                    </a:p>
                  </a:txBody>
                  <a:tcPr/>
                </a:tc>
                <a:tc hMerge="1" vMerge="1">
                  <a:txBody>
                    <a:bodyPr/>
                    <a:lstStyle/>
                    <a:p>
                      <a:endParaRPr lang="fr-FR"/>
                    </a:p>
                  </a:txBody>
                  <a:tcPr/>
                </a:tc>
                <a:tc>
                  <a:txBody>
                    <a:bodyPr/>
                    <a:lstStyle/>
                    <a:p>
                      <a:pPr algn="ctr" fontAlgn="ctr"/>
                      <a:r>
                        <a:rPr lang="fr-FR" sz="900" b="1" u="none" strike="noStrike" dirty="0">
                          <a:effectLst/>
                        </a:rPr>
                        <a:t>Ne souhaite pas </a:t>
                      </a:r>
                      <a:r>
                        <a:rPr lang="fr-FR" sz="900" b="1" u="none" strike="noStrike" dirty="0" err="1">
                          <a:effectLst/>
                        </a:rPr>
                        <a:t>télétravailler</a:t>
                      </a:r>
                      <a:r>
                        <a:rPr lang="fr-FR" sz="900" b="1" u="none" strike="noStrike" dirty="0">
                          <a:effectLst/>
                        </a:rPr>
                        <a:t> ou poste non </a:t>
                      </a:r>
                      <a:r>
                        <a:rPr lang="fr-FR" sz="900" b="1" u="none" strike="noStrike" dirty="0" err="1">
                          <a:effectLst/>
                        </a:rPr>
                        <a:t>télétravaillable</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Souhaite </a:t>
                      </a:r>
                      <a:r>
                        <a:rPr lang="fr-FR" sz="900" b="1" u="none" strike="noStrike" dirty="0" err="1">
                          <a:effectLst/>
                        </a:rPr>
                        <a:t>télétravailler</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Moins</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a:effectLst/>
                        </a:rPr>
                        <a:t>Autant</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Plus</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Ne souhaite pas </a:t>
                      </a:r>
                      <a:r>
                        <a:rPr lang="fr-FR" sz="900" b="1" u="none" strike="noStrike" dirty="0" err="1">
                          <a:effectLst/>
                        </a:rPr>
                        <a:t>télétravailler</a:t>
                      </a:r>
                      <a:r>
                        <a:rPr lang="fr-FR" sz="900" b="1" u="none" strike="noStrike" dirty="0">
                          <a:effectLst/>
                        </a:rPr>
                        <a:t> ou poste non </a:t>
                      </a:r>
                      <a:r>
                        <a:rPr lang="fr-FR" sz="900" b="1" u="none" strike="noStrike" dirty="0" err="1">
                          <a:effectLst/>
                        </a:rPr>
                        <a:t>télétravaillable</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Souhaite </a:t>
                      </a:r>
                      <a:r>
                        <a:rPr lang="fr-FR" sz="900" b="1" u="none" strike="noStrike" dirty="0" err="1">
                          <a:effectLst/>
                        </a:rPr>
                        <a:t>télétravailler</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Moins</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Autant</a:t>
                      </a:r>
                      <a:endParaRPr lang="fr-FR" sz="900" b="1" i="0" u="none" strike="noStrike" dirty="0">
                        <a:solidFill>
                          <a:srgbClr val="000000"/>
                        </a:solidFill>
                        <a:effectLst/>
                        <a:latin typeface="Calibri" panose="020F0502020204030204" pitchFamily="34" charset="0"/>
                      </a:endParaRPr>
                    </a:p>
                  </a:txBody>
                  <a:tcPr marL="3529" marR="3529" marT="3529" marB="0" anchor="ctr"/>
                </a:tc>
                <a:tc>
                  <a:txBody>
                    <a:bodyPr/>
                    <a:lstStyle/>
                    <a:p>
                      <a:pPr algn="ctr" fontAlgn="ctr"/>
                      <a:r>
                        <a:rPr lang="fr-FR" sz="900" b="1" u="none" strike="noStrike" dirty="0">
                          <a:effectLst/>
                        </a:rPr>
                        <a:t>Plus</a:t>
                      </a:r>
                      <a:endParaRPr lang="fr-FR" sz="900" b="1" i="0" u="none" strike="noStrike" dirty="0">
                        <a:solidFill>
                          <a:srgbClr val="000000"/>
                        </a:solidFill>
                        <a:effectLst/>
                        <a:latin typeface="Calibri" panose="020F0502020204030204" pitchFamily="34" charset="0"/>
                      </a:endParaRPr>
                    </a:p>
                  </a:txBody>
                  <a:tcPr marL="3529" marR="3529" marT="3529" marB="0" anchor="ctr"/>
                </a:tc>
                <a:extLst>
                  <a:ext uri="{0D108BD9-81ED-4DB2-BD59-A6C34878D82A}">
                    <a16:rowId xmlns:a16="http://schemas.microsoft.com/office/drawing/2014/main" val="3048268996"/>
                  </a:ext>
                </a:extLst>
              </a:tr>
              <a:tr h="143273">
                <a:tc gridSpan="12">
                  <a:txBody>
                    <a:bodyPr/>
                    <a:lstStyle/>
                    <a:p>
                      <a:pPr algn="ctr" fontAlgn="ctr"/>
                      <a:r>
                        <a:rPr lang="fr-FR" sz="900" u="none" strike="noStrike" dirty="0">
                          <a:effectLst/>
                        </a:rPr>
                        <a:t>Caractéristiques sociodémographiques</a:t>
                      </a:r>
                      <a:endParaRPr lang="fr-FR" sz="900" b="1" i="0" u="none" strike="noStrike" dirty="0">
                        <a:solidFill>
                          <a:srgbClr val="000000"/>
                        </a:solidFill>
                        <a:effectLst/>
                        <a:latin typeface="Calibri" panose="020F0502020204030204" pitchFamily="34" charset="0"/>
                      </a:endParaRPr>
                    </a:p>
                  </a:txBody>
                  <a:tcPr marL="3529" marR="3529" marT="3529" marB="0" anchor="ctr">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00844900"/>
                  </a:ext>
                </a:extLst>
              </a:tr>
              <a:tr h="143273">
                <a:tc rowSpan="2">
                  <a:txBody>
                    <a:bodyPr/>
                    <a:lstStyle/>
                    <a:p>
                      <a:pPr algn="ctr" fontAlgn="ctr"/>
                      <a:r>
                        <a:rPr lang="fr-FR" sz="900" u="none" strike="noStrike">
                          <a:effectLst/>
                        </a:rPr>
                        <a:t>Genre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Femmes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56</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761817922"/>
                  </a:ext>
                </a:extLst>
              </a:tr>
              <a:tr h="143273">
                <a:tc vMerge="1">
                  <a:txBody>
                    <a:bodyPr/>
                    <a:lstStyle/>
                    <a:p>
                      <a:endParaRPr lang="fr-FR"/>
                    </a:p>
                  </a:txBody>
                  <a:tcPr/>
                </a:tc>
                <a:tc>
                  <a:txBody>
                    <a:bodyPr/>
                    <a:lstStyle/>
                    <a:p>
                      <a:pPr algn="l" fontAlgn="ctr"/>
                      <a:r>
                        <a:rPr lang="fr-FR" sz="900" u="none" strike="noStrike">
                          <a:effectLst/>
                        </a:rPr>
                        <a:t>Hommes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51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44</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1648485868"/>
                  </a:ext>
                </a:extLst>
              </a:tr>
              <a:tr h="143273">
                <a:tc rowSpan="4">
                  <a:txBody>
                    <a:bodyPr/>
                    <a:lstStyle/>
                    <a:p>
                      <a:pPr algn="ctr" fontAlgn="ctr"/>
                      <a:r>
                        <a:rPr lang="fr-FR" sz="900" u="none" strike="noStrike">
                          <a:effectLst/>
                        </a:rPr>
                        <a:t>Âge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Moins de 30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4178256220"/>
                  </a:ext>
                </a:extLst>
              </a:tr>
              <a:tr h="143273">
                <a:tc vMerge="1">
                  <a:txBody>
                    <a:bodyPr/>
                    <a:lstStyle/>
                    <a:p>
                      <a:endParaRPr lang="fr-FR"/>
                    </a:p>
                  </a:txBody>
                  <a:tcPr/>
                </a:tc>
                <a:tc>
                  <a:txBody>
                    <a:bodyPr/>
                    <a:lstStyle/>
                    <a:p>
                      <a:pPr algn="l" fontAlgn="ctr"/>
                      <a:r>
                        <a:rPr lang="fr-FR" sz="900" u="none" strike="noStrike">
                          <a:effectLst/>
                        </a:rPr>
                        <a:t>De 30 à 39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30</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4161773315"/>
                  </a:ext>
                </a:extLst>
              </a:tr>
              <a:tr h="143273">
                <a:tc vMerge="1">
                  <a:txBody>
                    <a:bodyPr/>
                    <a:lstStyle/>
                    <a:p>
                      <a:endParaRPr lang="fr-FR"/>
                    </a:p>
                  </a:txBody>
                  <a:tcPr/>
                </a:tc>
                <a:tc>
                  <a:txBody>
                    <a:bodyPr/>
                    <a:lstStyle/>
                    <a:p>
                      <a:pPr algn="l" fontAlgn="ctr"/>
                      <a:r>
                        <a:rPr lang="fr-FR" sz="900" u="none" strike="noStrike">
                          <a:effectLst/>
                        </a:rPr>
                        <a:t>De 40 à 50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100559564"/>
                  </a:ext>
                </a:extLst>
              </a:tr>
              <a:tr h="143273">
                <a:tc vMerge="1">
                  <a:txBody>
                    <a:bodyPr/>
                    <a:lstStyle/>
                    <a:p>
                      <a:endParaRPr lang="fr-FR"/>
                    </a:p>
                  </a:txBody>
                  <a:tcPr/>
                </a:tc>
                <a:tc>
                  <a:txBody>
                    <a:bodyPr/>
                    <a:lstStyle/>
                    <a:p>
                      <a:pPr algn="l" fontAlgn="ctr"/>
                      <a:r>
                        <a:rPr lang="fr-FR" sz="900" u="none" strike="noStrike">
                          <a:effectLst/>
                        </a:rPr>
                        <a:t>Plus de 50 ans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32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036361415"/>
                  </a:ext>
                </a:extLst>
              </a:tr>
              <a:tr h="143273">
                <a:tc rowSpan="4">
                  <a:txBody>
                    <a:bodyPr/>
                    <a:lstStyle/>
                    <a:p>
                      <a:pPr algn="ctr" fontAlgn="ctr"/>
                      <a:r>
                        <a:rPr lang="fr-FR" sz="900" u="none" strike="noStrike">
                          <a:effectLst/>
                        </a:rPr>
                        <a:t>Niveau de diplôme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Inférieur au bac</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43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133894712"/>
                  </a:ext>
                </a:extLst>
              </a:tr>
              <a:tr h="143273">
                <a:tc vMerge="1">
                  <a:txBody>
                    <a:bodyPr/>
                    <a:lstStyle/>
                    <a:p>
                      <a:endParaRPr lang="fr-FR"/>
                    </a:p>
                  </a:txBody>
                  <a:tcPr/>
                </a:tc>
                <a:tc>
                  <a:txBody>
                    <a:bodyPr/>
                    <a:lstStyle/>
                    <a:p>
                      <a:pPr algn="l" fontAlgn="ctr"/>
                      <a:r>
                        <a:rPr lang="fr-FR" sz="900" u="none" strike="noStrike">
                          <a:effectLst/>
                        </a:rPr>
                        <a:t>Baccalauréat</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3054773809"/>
                  </a:ext>
                </a:extLst>
              </a:tr>
              <a:tr h="143273">
                <a:tc vMerge="1">
                  <a:txBody>
                    <a:bodyPr/>
                    <a:lstStyle/>
                    <a:p>
                      <a:endParaRPr lang="fr-FR"/>
                    </a:p>
                  </a:txBody>
                  <a:tcPr/>
                </a:tc>
                <a:tc>
                  <a:txBody>
                    <a:bodyPr/>
                    <a:lstStyle/>
                    <a:p>
                      <a:pPr algn="l" fontAlgn="ctr"/>
                      <a:r>
                        <a:rPr lang="fr-FR" sz="900" u="none" strike="noStrike">
                          <a:effectLst/>
                        </a:rPr>
                        <a:t>Bac+2 à Bac+4</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43</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474878399"/>
                  </a:ext>
                </a:extLst>
              </a:tr>
              <a:tr h="143273">
                <a:tc vMerge="1">
                  <a:txBody>
                    <a:bodyPr/>
                    <a:lstStyle/>
                    <a:p>
                      <a:endParaRPr lang="fr-FR"/>
                    </a:p>
                  </a:txBody>
                  <a:tcPr/>
                </a:tc>
                <a:tc>
                  <a:txBody>
                    <a:bodyPr/>
                    <a:lstStyle/>
                    <a:p>
                      <a:pPr algn="l" fontAlgn="ctr"/>
                      <a:r>
                        <a:rPr lang="fr-FR" sz="900" u="none" strike="noStrike">
                          <a:effectLst/>
                        </a:rPr>
                        <a:t>Bac+5 ou plus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43</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675742303"/>
                  </a:ext>
                </a:extLst>
              </a:tr>
              <a:tr h="143273">
                <a:tc gridSpan="12">
                  <a:txBody>
                    <a:bodyPr/>
                    <a:lstStyle/>
                    <a:p>
                      <a:pPr algn="ctr" fontAlgn="ctr"/>
                      <a:r>
                        <a:rPr lang="fr-FR" sz="900" u="none" strike="noStrike" dirty="0">
                          <a:effectLst/>
                        </a:rPr>
                        <a:t>Conditions d'emploi</a:t>
                      </a:r>
                      <a:endParaRPr lang="fr-FR" sz="900" b="1" i="0" u="none" strike="noStrike" dirty="0">
                        <a:solidFill>
                          <a:srgbClr val="000000"/>
                        </a:solidFill>
                        <a:effectLst/>
                        <a:latin typeface="Calibri" panose="020F0502020204030204" pitchFamily="34" charset="0"/>
                      </a:endParaRPr>
                    </a:p>
                  </a:txBody>
                  <a:tcPr marL="3529" marR="3529" marT="3529" marB="0" anchor="ctr">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42341339"/>
                  </a:ext>
                </a:extLst>
              </a:tr>
              <a:tr h="143273">
                <a:tc rowSpan="4">
                  <a:txBody>
                    <a:bodyPr/>
                    <a:lstStyle/>
                    <a:p>
                      <a:pPr algn="ctr" fontAlgn="ctr"/>
                      <a:r>
                        <a:rPr lang="fr-FR" sz="900" u="none" strike="noStrike">
                          <a:effectLst/>
                        </a:rPr>
                        <a:t>Catégorie socioprofessionnelle</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Cadres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67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57</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474822026"/>
                  </a:ext>
                </a:extLst>
              </a:tr>
              <a:tr h="259325">
                <a:tc vMerge="1">
                  <a:txBody>
                    <a:bodyPr/>
                    <a:lstStyle/>
                    <a:p>
                      <a:endParaRPr lang="fr-FR"/>
                    </a:p>
                  </a:txBody>
                  <a:tcPr/>
                </a:tc>
                <a:tc>
                  <a:txBody>
                    <a:bodyPr/>
                    <a:lstStyle/>
                    <a:p>
                      <a:pPr algn="l" fontAlgn="ctr"/>
                      <a:r>
                        <a:rPr lang="fr-FR" sz="900" u="none" strike="noStrike">
                          <a:effectLst/>
                        </a:rPr>
                        <a:t>Professions intermédiaires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41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28</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3591748361"/>
                  </a:ext>
                </a:extLst>
              </a:tr>
              <a:tr h="143273">
                <a:tc vMerge="1">
                  <a:txBody>
                    <a:bodyPr/>
                    <a:lstStyle/>
                    <a:p>
                      <a:endParaRPr lang="fr-FR"/>
                    </a:p>
                  </a:txBody>
                  <a:tcPr/>
                </a:tc>
                <a:tc>
                  <a:txBody>
                    <a:bodyPr/>
                    <a:lstStyle/>
                    <a:p>
                      <a:pPr algn="l" fontAlgn="ctr"/>
                      <a:r>
                        <a:rPr lang="fr-FR" sz="900" u="none" strike="noStrike">
                          <a:effectLst/>
                        </a:rPr>
                        <a:t>Employé(e)s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36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666699917"/>
                  </a:ext>
                </a:extLst>
              </a:tr>
              <a:tr h="143273">
                <a:tc vMerge="1">
                  <a:txBody>
                    <a:bodyPr/>
                    <a:lstStyle/>
                    <a:p>
                      <a:endParaRPr lang="fr-FR"/>
                    </a:p>
                  </a:txBody>
                  <a:tcPr/>
                </a:tc>
                <a:tc>
                  <a:txBody>
                    <a:bodyPr/>
                    <a:lstStyle/>
                    <a:p>
                      <a:pPr algn="l" fontAlgn="ctr"/>
                      <a:r>
                        <a:rPr lang="fr-FR" sz="900" u="none" strike="noStrike">
                          <a:effectLst/>
                        </a:rPr>
                        <a:t>Ouvrier(e)s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34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3574464839"/>
                  </a:ext>
                </a:extLst>
              </a:tr>
              <a:tr h="143273">
                <a:tc rowSpan="2">
                  <a:txBody>
                    <a:bodyPr/>
                    <a:lstStyle/>
                    <a:p>
                      <a:pPr algn="ctr" fontAlgn="ctr"/>
                      <a:r>
                        <a:rPr lang="fr-FR" sz="900" u="none" strike="noStrike">
                          <a:effectLst/>
                        </a:rPr>
                        <a:t>Employeur</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Secteur privé *</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73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68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83</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1139081707"/>
                  </a:ext>
                </a:extLst>
              </a:tr>
              <a:tr h="143273">
                <a:tc vMerge="1">
                  <a:txBody>
                    <a:bodyPr/>
                    <a:lstStyle/>
                    <a:p>
                      <a:endParaRPr lang="fr-FR"/>
                    </a:p>
                  </a:txBody>
                  <a:tcPr/>
                </a:tc>
                <a:tc>
                  <a:txBody>
                    <a:bodyPr/>
                    <a:lstStyle/>
                    <a:p>
                      <a:pPr algn="l" fontAlgn="ctr"/>
                      <a:r>
                        <a:rPr lang="fr-FR" sz="900" u="none" strike="noStrike">
                          <a:effectLst/>
                        </a:rPr>
                        <a:t>Fonction publique</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32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24</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25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16</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17</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3437503530"/>
                  </a:ext>
                </a:extLst>
              </a:tr>
              <a:tr h="143273">
                <a:tc rowSpan="2">
                  <a:txBody>
                    <a:bodyPr/>
                    <a:lstStyle/>
                    <a:p>
                      <a:pPr algn="ctr" fontAlgn="ctr"/>
                      <a:r>
                        <a:rPr lang="fr-FR" sz="900" u="none" strike="noStrike">
                          <a:effectLst/>
                        </a:rPr>
                        <a:t>Contrat</a:t>
                      </a:r>
                      <a:endParaRPr lang="fr-FR" sz="900" b="1" i="0" u="none" strike="noStrike">
                        <a:solidFill>
                          <a:srgbClr val="000000"/>
                        </a:solidFill>
                        <a:effectLst/>
                        <a:latin typeface="Calibri" panose="020F0502020204030204" pitchFamily="34" charset="0"/>
                      </a:endParaRPr>
                    </a:p>
                  </a:txBody>
                  <a:tcPr marL="3529" marR="3529" marT="3529" marB="0" anchor="ctr"/>
                </a:tc>
                <a:tc>
                  <a:txBody>
                    <a:bodyPr/>
                    <a:lstStyle/>
                    <a:p>
                      <a:pPr algn="l" fontAlgn="ctr"/>
                      <a:r>
                        <a:rPr lang="fr-FR" sz="900" u="none" strike="noStrike">
                          <a:effectLst/>
                        </a:rPr>
                        <a:t>à durée limitée **</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15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12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a:t>
                      </a:r>
                      <a:endParaRPr lang="fr-FR" sz="900" b="0" i="0" u="none" strike="noStrike">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2944479162"/>
                  </a:ext>
                </a:extLst>
              </a:tr>
              <a:tr h="286545">
                <a:tc vMerge="1">
                  <a:txBody>
                    <a:bodyPr/>
                    <a:lstStyle/>
                    <a:p>
                      <a:endParaRPr lang="fr-FR"/>
                    </a:p>
                  </a:txBody>
                  <a:tcPr/>
                </a:tc>
                <a:tc>
                  <a:txBody>
                    <a:bodyPr/>
                    <a:lstStyle/>
                    <a:p>
                      <a:pPr algn="l" fontAlgn="ctr"/>
                      <a:r>
                        <a:rPr lang="fr-FR" sz="900" u="none" strike="noStrike">
                          <a:effectLst/>
                        </a:rPr>
                        <a:t>CDI ou fonctionnaires</a:t>
                      </a:r>
                      <a:endParaRPr lang="fr-FR" sz="900" b="0" i="0" u="none" strike="noStrike">
                        <a:solidFill>
                          <a:srgbClr val="000000"/>
                        </a:solidFill>
                        <a:effectLst/>
                        <a:latin typeface="Calibri" panose="020F0502020204030204" pitchFamily="34" charset="0"/>
                      </a:endParaRPr>
                    </a:p>
                  </a:txBody>
                  <a:tcPr marL="3529" marR="3529" marT="3529" marB="0" anchor="ctr"/>
                </a:tc>
                <a:tc>
                  <a:txBody>
                    <a:bodyPr/>
                    <a:lstStyle/>
                    <a:p>
                      <a:pPr algn="ctr" fontAlgn="b"/>
                      <a:r>
                        <a:rPr lang="fr-FR" sz="900" u="none" strike="noStrike">
                          <a:effectLst/>
                        </a:rPr>
                        <a:t>85</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89</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91</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87</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82</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88</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a:effectLst/>
                        </a:rPr>
                        <a:t>93</a:t>
                      </a:r>
                      <a:endParaRPr lang="fr-FR" sz="900" b="0" i="0" u="none" strike="noStrike">
                        <a:solidFill>
                          <a:srgbClr val="000000"/>
                        </a:solidFill>
                        <a:effectLst/>
                        <a:latin typeface="Calibri" panose="020F0502020204030204" pitchFamily="34" charset="0"/>
                      </a:endParaRPr>
                    </a:p>
                  </a:txBody>
                  <a:tcPr marL="3529" marR="3529" marT="3529" marB="0" anchor="b"/>
                </a:tc>
                <a:tc>
                  <a:txBody>
                    <a:bodyPr/>
                    <a:lstStyle/>
                    <a:p>
                      <a:pPr algn="ctr" fontAlgn="b"/>
                      <a:r>
                        <a:rPr lang="fr-FR" sz="900" u="none" strike="noStrike" dirty="0">
                          <a:effectLst/>
                        </a:rPr>
                        <a:t>91</a:t>
                      </a:r>
                      <a:endParaRPr lang="fr-FR" sz="900" b="0" i="0" u="none" strike="noStrike" dirty="0">
                        <a:solidFill>
                          <a:srgbClr val="000000"/>
                        </a:solidFill>
                        <a:effectLst/>
                        <a:latin typeface="Calibri" panose="020F0502020204030204" pitchFamily="34" charset="0"/>
                      </a:endParaRPr>
                    </a:p>
                  </a:txBody>
                  <a:tcPr marL="3529" marR="3529" marT="3529" marB="0" anchor="b"/>
                </a:tc>
                <a:extLst>
                  <a:ext uri="{0D108BD9-81ED-4DB2-BD59-A6C34878D82A}">
                    <a16:rowId xmlns:a16="http://schemas.microsoft.com/office/drawing/2014/main" val="3223450816"/>
                  </a:ext>
                </a:extLst>
              </a:tr>
            </a:tbl>
          </a:graphicData>
        </a:graphic>
      </p:graphicFrame>
    </p:spTree>
    <p:extLst>
      <p:ext uri="{BB962C8B-B14F-4D97-AF65-F5344CB8AC3E}">
        <p14:creationId xmlns:p14="http://schemas.microsoft.com/office/powerpoint/2010/main" val="4845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29</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a:solidFill>
                  <a:schemeClr val="accent5">
                    <a:lumMod val="75000"/>
                  </a:schemeClr>
                </a:solidFill>
              </a:rPr>
              <a:t>2</a:t>
            </a:r>
            <a:r>
              <a:rPr lang="fr-FR" sz="1800" dirty="0" smtClean="0">
                <a:solidFill>
                  <a:schemeClr val="accent5">
                    <a:lumMod val="75000"/>
                  </a:schemeClr>
                </a:solidFill>
              </a:rPr>
              <a:t>.1. Différences </a:t>
            </a:r>
            <a:r>
              <a:rPr lang="fr-FR" sz="1800" dirty="0">
                <a:solidFill>
                  <a:schemeClr val="accent5">
                    <a:lumMod val="75000"/>
                  </a:schemeClr>
                </a:solidFill>
              </a:rPr>
              <a:t>de conditions de travail des télétravailleurs entre activité à distance et présence sur site, en 2023</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télétravailleurs en France, hors Mayotte.</a:t>
            </a:r>
          </a:p>
          <a:p>
            <a:pPr>
              <a:spcBef>
                <a:spcPts val="0"/>
              </a:spcBef>
            </a:pPr>
            <a:r>
              <a:rPr lang="fr-FR" sz="1000" dirty="0"/>
              <a:t>Source : Dares, enquête </a:t>
            </a:r>
            <a:r>
              <a:rPr lang="fr-FR" sz="1000" dirty="0" err="1"/>
              <a:t>TraCov</a:t>
            </a:r>
            <a:r>
              <a:rPr lang="fr-FR" sz="1000" dirty="0"/>
              <a:t> 2.</a:t>
            </a:r>
          </a:p>
        </p:txBody>
      </p:sp>
      <p:grpSp>
        <p:nvGrpSpPr>
          <p:cNvPr id="7" name="Groupe 6"/>
          <p:cNvGrpSpPr/>
          <p:nvPr/>
        </p:nvGrpSpPr>
        <p:grpSpPr>
          <a:xfrm>
            <a:off x="1181819" y="2051558"/>
            <a:ext cx="9213011" cy="3590118"/>
            <a:chOff x="0" y="0"/>
            <a:chExt cx="8839200" cy="3324227"/>
          </a:xfrm>
        </p:grpSpPr>
        <p:graphicFrame>
          <p:nvGraphicFramePr>
            <p:cNvPr id="8" name="Graphique 7"/>
            <p:cNvGraphicFramePr>
              <a:graphicFrameLocks/>
            </p:cNvGraphicFramePr>
            <p:nvPr>
              <p:extLst>
                <p:ext uri="{D42A27DB-BD31-4B8C-83A1-F6EECF244321}">
                  <p14:modId xmlns:p14="http://schemas.microsoft.com/office/powerpoint/2010/main" val="4127753787"/>
                </p:ext>
              </p:extLst>
            </p:nvPr>
          </p:nvGraphicFramePr>
          <p:xfrm>
            <a:off x="0" y="0"/>
            <a:ext cx="8839200" cy="3324227"/>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1"/>
            <p:cNvSpPr txBox="1"/>
            <p:nvPr/>
          </p:nvSpPr>
          <p:spPr>
            <a:xfrm>
              <a:off x="2105025" y="47626"/>
              <a:ext cx="1562099" cy="531873"/>
            </a:xfrm>
            <a:prstGeom prst="rect">
              <a:avLst/>
            </a:prstGeom>
            <a:solidFill>
              <a:schemeClr val="accent3">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100" b="1" dirty="0" smtClean="0">
                  <a:solidFill>
                    <a:schemeClr val="bg1"/>
                  </a:solidFill>
                </a:rPr>
                <a:t>Moins bonnes</a:t>
              </a:r>
              <a:r>
                <a:rPr lang="fr-FR" sz="1100" b="1" baseline="0" dirty="0" smtClean="0">
                  <a:solidFill>
                    <a:schemeClr val="bg1"/>
                  </a:solidFill>
                </a:rPr>
                <a:t> </a:t>
              </a:r>
              <a:r>
                <a:rPr lang="fr-FR" sz="1100" b="1" baseline="0" dirty="0">
                  <a:solidFill>
                    <a:schemeClr val="bg1"/>
                  </a:solidFill>
                </a:rPr>
                <a:t>conditions de travail en télétravail</a:t>
              </a:r>
              <a:endParaRPr lang="fr-FR" sz="1100" b="1" dirty="0">
                <a:solidFill>
                  <a:schemeClr val="bg1"/>
                </a:solidFill>
              </a:endParaRPr>
            </a:p>
          </p:txBody>
        </p:sp>
        <p:sp>
          <p:nvSpPr>
            <p:cNvPr id="10" name="ZoneTexte 3"/>
            <p:cNvSpPr txBox="1"/>
            <p:nvPr/>
          </p:nvSpPr>
          <p:spPr>
            <a:xfrm>
              <a:off x="6105526" y="2305052"/>
              <a:ext cx="1704974" cy="476251"/>
            </a:xfrm>
            <a:prstGeom prst="rect">
              <a:avLst/>
            </a:prstGeom>
            <a:solidFill>
              <a:schemeClr val="accent2">
                <a:lumMod val="7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100" b="1" baseline="0" dirty="0" smtClean="0">
                  <a:solidFill>
                    <a:schemeClr val="bg1"/>
                  </a:solidFill>
                </a:rPr>
                <a:t>Meilleures conditions </a:t>
              </a:r>
              <a:r>
                <a:rPr lang="fr-FR" sz="1100" b="1" baseline="0" dirty="0">
                  <a:solidFill>
                    <a:schemeClr val="bg1"/>
                  </a:solidFill>
                </a:rPr>
                <a:t>de travail en télétravail</a:t>
              </a:r>
              <a:endParaRPr lang="fr-FR" sz="1100" b="1" dirty="0">
                <a:solidFill>
                  <a:schemeClr val="bg1"/>
                </a:solidFill>
              </a:endParaRPr>
            </a:p>
          </p:txBody>
        </p:sp>
        <p:sp>
          <p:nvSpPr>
            <p:cNvPr id="11" name="Flèche vers le haut 10"/>
            <p:cNvSpPr/>
            <p:nvPr/>
          </p:nvSpPr>
          <p:spPr>
            <a:xfrm>
              <a:off x="3686175" y="57152"/>
              <a:ext cx="238125" cy="457200"/>
            </a:xfrm>
            <a:prstGeom prst="upArrow">
              <a:avLst>
                <a:gd name="adj1" fmla="val 3400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12" name="Flèche vers le haut 11"/>
            <p:cNvSpPr/>
            <p:nvPr/>
          </p:nvSpPr>
          <p:spPr>
            <a:xfrm>
              <a:off x="1828800" y="47627"/>
              <a:ext cx="238125" cy="457200"/>
            </a:xfrm>
            <a:prstGeom prst="upArrow">
              <a:avLst>
                <a:gd name="adj1" fmla="val 34000"/>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13" name="Flèche vers le haut 12"/>
            <p:cNvSpPr/>
            <p:nvPr/>
          </p:nvSpPr>
          <p:spPr>
            <a:xfrm rot="10800000">
              <a:off x="7820025" y="2324102"/>
              <a:ext cx="238125" cy="457200"/>
            </a:xfrm>
            <a:prstGeom prst="upArrow">
              <a:avLst>
                <a:gd name="adj1" fmla="val 34000"/>
                <a:gd name="adj2" fmla="val 50000"/>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14" name="Flèche vers le haut 13"/>
            <p:cNvSpPr/>
            <p:nvPr/>
          </p:nvSpPr>
          <p:spPr>
            <a:xfrm rot="10800000">
              <a:off x="5857875" y="2305052"/>
              <a:ext cx="238125" cy="457200"/>
            </a:xfrm>
            <a:prstGeom prst="upArrow">
              <a:avLst>
                <a:gd name="adj1" fmla="val 34000"/>
                <a:gd name="adj2" fmla="val 50000"/>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grpSp>
    </p:spTree>
    <p:extLst>
      <p:ext uri="{BB962C8B-B14F-4D97-AF65-F5344CB8AC3E}">
        <p14:creationId xmlns:p14="http://schemas.microsoft.com/office/powerpoint/2010/main" val="9610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a:t>
            </a:fld>
            <a:endParaRPr lang="fr-FR" dirty="0"/>
          </a:p>
        </p:txBody>
      </p:sp>
      <p:sp>
        <p:nvSpPr>
          <p:cNvPr id="4" name="Titre 3"/>
          <p:cNvSpPr>
            <a:spLocks noGrp="1"/>
          </p:cNvSpPr>
          <p:nvPr>
            <p:ph type="title"/>
          </p:nvPr>
        </p:nvSpPr>
        <p:spPr>
          <a:xfrm>
            <a:off x="503400" y="1121025"/>
            <a:ext cx="11185200" cy="446518"/>
          </a:xfrm>
        </p:spPr>
        <p:txBody>
          <a:bodyPr>
            <a:normAutofit fontScale="90000"/>
          </a:bodyPr>
          <a:lstStyle/>
          <a:p>
            <a:r>
              <a:rPr lang="fr-FR" sz="3600" dirty="0" smtClean="0">
                <a:solidFill>
                  <a:schemeClr val="accent1">
                    <a:lumMod val="50000"/>
                  </a:schemeClr>
                </a:solidFill>
              </a:rPr>
              <a:t>1.1. En 2023, un </a:t>
            </a:r>
            <a:r>
              <a:rPr lang="fr-FR" sz="3600" dirty="0">
                <a:solidFill>
                  <a:schemeClr val="accent1">
                    <a:lumMod val="50000"/>
                  </a:schemeClr>
                </a:solidFill>
              </a:rPr>
              <a:t>quart des salariés </a:t>
            </a:r>
            <a:r>
              <a:rPr lang="fr-FR" sz="3600" dirty="0" smtClean="0">
                <a:solidFill>
                  <a:schemeClr val="accent1">
                    <a:lumMod val="50000"/>
                  </a:schemeClr>
                </a:solidFill>
              </a:rPr>
              <a:t>en </a:t>
            </a:r>
            <a:r>
              <a:rPr lang="fr-FR" sz="3600" dirty="0">
                <a:solidFill>
                  <a:schemeClr val="accent1">
                    <a:lumMod val="50000"/>
                  </a:schemeClr>
                </a:solidFill>
              </a:rPr>
              <a:t>télétravail</a:t>
            </a:r>
            <a:endParaRPr lang="fr-FR" dirty="0"/>
          </a:p>
        </p:txBody>
      </p:sp>
      <p:sp>
        <p:nvSpPr>
          <p:cNvPr id="2" name="Espace réservé du texte 1"/>
          <p:cNvSpPr>
            <a:spLocks noGrp="1"/>
          </p:cNvSpPr>
          <p:nvPr>
            <p:ph type="body" sz="quarter" idx="13"/>
          </p:nvPr>
        </p:nvSpPr>
        <p:spPr>
          <a:xfrm>
            <a:off x="503238" y="5527343"/>
            <a:ext cx="11184762" cy="1155523"/>
          </a:xfrm>
        </p:spPr>
        <p:txBody>
          <a:bodyPr numCol="1"/>
          <a:lstStyle/>
          <a:p>
            <a:pPr>
              <a:spcBef>
                <a:spcPts val="0"/>
              </a:spcBef>
            </a:pPr>
            <a:endParaRPr lang="fr-FR" sz="1100" dirty="0" smtClean="0"/>
          </a:p>
          <a:p>
            <a:pPr>
              <a:spcBef>
                <a:spcPts val="0"/>
              </a:spcBef>
            </a:pPr>
            <a:endParaRPr lang="fr-FR" sz="1100" dirty="0"/>
          </a:p>
          <a:p>
            <a:pPr>
              <a:spcBef>
                <a:spcPts val="0"/>
              </a:spcBef>
            </a:pPr>
            <a:endParaRPr lang="fr-FR" sz="1100" dirty="0" smtClean="0"/>
          </a:p>
          <a:p>
            <a:pPr>
              <a:spcBef>
                <a:spcPts val="0"/>
              </a:spcBef>
            </a:pPr>
            <a:r>
              <a:rPr lang="fr-FR" sz="1100" dirty="0" smtClean="0"/>
              <a:t>Champ </a:t>
            </a:r>
            <a:r>
              <a:rPr lang="fr-FR" sz="1100" dirty="0"/>
              <a:t>: personnes salariées en France métropolitaine âgées de 20 à 62 ans.					</a:t>
            </a:r>
          </a:p>
          <a:p>
            <a:pPr>
              <a:spcBef>
                <a:spcPts val="0"/>
              </a:spcBef>
            </a:pPr>
            <a:r>
              <a:rPr lang="fr-FR" sz="1100" dirty="0"/>
              <a:t>Source : Dares, enquêtes Conditions de travail 2019 ; </a:t>
            </a:r>
            <a:r>
              <a:rPr lang="fr-FR" sz="1100" dirty="0" err="1"/>
              <a:t>Tracov</a:t>
            </a:r>
            <a:r>
              <a:rPr lang="fr-FR" sz="1100" dirty="0"/>
              <a:t> 1 ; </a:t>
            </a:r>
            <a:r>
              <a:rPr lang="fr-FR" sz="1100" dirty="0" err="1"/>
              <a:t>Tracov</a:t>
            </a:r>
            <a:r>
              <a:rPr lang="fr-FR" sz="1100" dirty="0"/>
              <a:t> 2.					</a:t>
            </a:r>
          </a:p>
          <a:p>
            <a:pPr>
              <a:spcBef>
                <a:spcPts val="0"/>
              </a:spcBef>
            </a:pPr>
            <a:r>
              <a:rPr lang="fr-FR" sz="1100" dirty="0"/>
              <a:t>				</a:t>
            </a:r>
          </a:p>
          <a:p>
            <a:pPr>
              <a:spcBef>
                <a:spcPts val="0"/>
              </a:spcBef>
            </a:pPr>
            <a:endParaRPr lang="fr-FR" sz="1100" dirty="0"/>
          </a:p>
        </p:txBody>
      </p:sp>
      <p:graphicFrame>
        <p:nvGraphicFramePr>
          <p:cNvPr id="12" name="Graphique 11"/>
          <p:cNvGraphicFramePr>
            <a:graphicFrameLocks/>
          </p:cNvGraphicFramePr>
          <p:nvPr>
            <p:extLst>
              <p:ext uri="{D42A27DB-BD31-4B8C-83A1-F6EECF244321}">
                <p14:modId xmlns:p14="http://schemas.microsoft.com/office/powerpoint/2010/main" val="3787351042"/>
              </p:ext>
            </p:extLst>
          </p:nvPr>
        </p:nvGraphicFramePr>
        <p:xfrm>
          <a:off x="1376970" y="2037902"/>
          <a:ext cx="9437298" cy="3889617"/>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423003" y="1837494"/>
            <a:ext cx="1903614" cy="215444"/>
          </a:xfrm>
          <a:prstGeom prst="rect">
            <a:avLst/>
          </a:prstGeom>
          <a:noFill/>
        </p:spPr>
        <p:txBody>
          <a:bodyPr wrap="square" lIns="0" tIns="0" rIns="0" bIns="0" rtlCol="0">
            <a:spAutoFit/>
          </a:bodyPr>
          <a:lstStyle/>
          <a:p>
            <a:r>
              <a:rPr lang="fr-FR" sz="1400" dirty="0" smtClean="0"/>
              <a:t>% de salariés</a:t>
            </a:r>
          </a:p>
        </p:txBody>
      </p:sp>
      <p:sp>
        <p:nvSpPr>
          <p:cNvPr id="7" name="ZoneTexte 6"/>
          <p:cNvSpPr txBox="1"/>
          <p:nvPr/>
        </p:nvSpPr>
        <p:spPr>
          <a:xfrm>
            <a:off x="8027555" y="2762597"/>
            <a:ext cx="2367275" cy="215444"/>
          </a:xfrm>
          <a:prstGeom prst="rect">
            <a:avLst/>
          </a:prstGeom>
          <a:noFill/>
        </p:spPr>
        <p:txBody>
          <a:bodyPr wrap="square" lIns="0" tIns="0" rIns="0" bIns="0" rtlCol="0">
            <a:spAutoFit/>
          </a:bodyPr>
          <a:lstStyle/>
          <a:p>
            <a:r>
              <a:rPr lang="fr-FR" sz="1400" b="1" dirty="0" smtClean="0"/>
              <a:t>Fréquence de télétravail :</a:t>
            </a:r>
          </a:p>
        </p:txBody>
      </p:sp>
      <p:sp>
        <p:nvSpPr>
          <p:cNvPr id="8" name="ZoneTexte 7"/>
          <p:cNvSpPr txBox="1"/>
          <p:nvPr/>
        </p:nvSpPr>
        <p:spPr>
          <a:xfrm>
            <a:off x="2288902" y="4725638"/>
            <a:ext cx="569342" cy="184666"/>
          </a:xfrm>
          <a:prstGeom prst="rect">
            <a:avLst/>
          </a:prstGeom>
          <a:noFill/>
        </p:spPr>
        <p:txBody>
          <a:bodyPr wrap="square" lIns="0" tIns="0" rIns="0" bIns="0" rtlCol="0">
            <a:spAutoFit/>
          </a:bodyPr>
          <a:lstStyle/>
          <a:p>
            <a:pPr algn="ctr"/>
            <a:r>
              <a:rPr lang="fr-FR" sz="1200" b="1" dirty="0" smtClean="0"/>
              <a:t>9 %</a:t>
            </a:r>
          </a:p>
        </p:txBody>
      </p:sp>
      <p:sp>
        <p:nvSpPr>
          <p:cNvPr id="9" name="ZoneTexte 8"/>
          <p:cNvSpPr txBox="1"/>
          <p:nvPr/>
        </p:nvSpPr>
        <p:spPr>
          <a:xfrm>
            <a:off x="3775495" y="2512236"/>
            <a:ext cx="569342" cy="184666"/>
          </a:xfrm>
          <a:prstGeom prst="rect">
            <a:avLst/>
          </a:prstGeom>
          <a:noFill/>
        </p:spPr>
        <p:txBody>
          <a:bodyPr wrap="square" lIns="0" tIns="0" rIns="0" bIns="0" rtlCol="0">
            <a:spAutoFit/>
          </a:bodyPr>
          <a:lstStyle/>
          <a:p>
            <a:pPr algn="ctr"/>
            <a:r>
              <a:rPr lang="fr-FR" sz="1200" b="1" dirty="0" smtClean="0"/>
              <a:t>44 %</a:t>
            </a:r>
          </a:p>
        </p:txBody>
      </p:sp>
      <p:sp>
        <p:nvSpPr>
          <p:cNvPr id="10" name="ZoneTexte 9"/>
          <p:cNvSpPr txBox="1"/>
          <p:nvPr/>
        </p:nvSpPr>
        <p:spPr>
          <a:xfrm>
            <a:off x="5247737" y="3270444"/>
            <a:ext cx="569342" cy="184666"/>
          </a:xfrm>
          <a:prstGeom prst="rect">
            <a:avLst/>
          </a:prstGeom>
          <a:noFill/>
        </p:spPr>
        <p:txBody>
          <a:bodyPr wrap="square" lIns="0" tIns="0" rIns="0" bIns="0" rtlCol="0">
            <a:spAutoFit/>
          </a:bodyPr>
          <a:lstStyle/>
          <a:p>
            <a:pPr algn="ctr"/>
            <a:r>
              <a:rPr lang="fr-FR" sz="1200" b="1" dirty="0" smtClean="0"/>
              <a:t>31 %</a:t>
            </a:r>
          </a:p>
        </p:txBody>
      </p:sp>
      <p:sp>
        <p:nvSpPr>
          <p:cNvPr id="11" name="ZoneTexte 10"/>
          <p:cNvSpPr txBox="1"/>
          <p:nvPr/>
        </p:nvSpPr>
        <p:spPr>
          <a:xfrm>
            <a:off x="6728606" y="3597957"/>
            <a:ext cx="569342" cy="184666"/>
          </a:xfrm>
          <a:prstGeom prst="rect">
            <a:avLst/>
          </a:prstGeom>
          <a:noFill/>
        </p:spPr>
        <p:txBody>
          <a:bodyPr wrap="square" lIns="0" tIns="0" rIns="0" bIns="0" rtlCol="0">
            <a:spAutoFit/>
          </a:bodyPr>
          <a:lstStyle/>
          <a:p>
            <a:pPr algn="ctr"/>
            <a:r>
              <a:rPr lang="fr-FR" sz="1200" b="1" dirty="0" smtClean="0"/>
              <a:t>26 %</a:t>
            </a:r>
          </a:p>
        </p:txBody>
      </p:sp>
    </p:spTree>
    <p:extLst>
      <p:ext uri="{BB962C8B-B14F-4D97-AF65-F5344CB8AC3E}">
        <p14:creationId xmlns:p14="http://schemas.microsoft.com/office/powerpoint/2010/main" val="300318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30</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2.2. </a:t>
            </a:r>
            <a:r>
              <a:rPr lang="fr-FR" sz="1800" dirty="0">
                <a:solidFill>
                  <a:schemeClr val="accent5">
                    <a:lumMod val="75000"/>
                  </a:schemeClr>
                </a:solidFill>
              </a:rPr>
              <a:t>Souhaits de télétravail des salariés en poste </a:t>
            </a:r>
            <a:r>
              <a:rPr lang="fr-FR" sz="1800" dirty="0" err="1">
                <a:solidFill>
                  <a:schemeClr val="accent5">
                    <a:lumMod val="75000"/>
                  </a:schemeClr>
                </a:solidFill>
              </a:rPr>
              <a:t>télétravaillable</a:t>
            </a:r>
            <a:r>
              <a:rPr lang="fr-FR" sz="1800" dirty="0">
                <a:solidFill>
                  <a:schemeClr val="accent5">
                    <a:lumMod val="75000"/>
                  </a:schemeClr>
                </a:solidFill>
              </a:rPr>
              <a:t> selon la fréquence de leur pratique, en </a:t>
            </a:r>
            <a:r>
              <a:rPr lang="fr-FR" sz="1800" dirty="0" smtClean="0">
                <a:solidFill>
                  <a:schemeClr val="accent5">
                    <a:lumMod val="75000"/>
                  </a:schemeClr>
                </a:solidFill>
              </a:rPr>
              <a:t>2023 (en % de salariés)</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France, hors Mayotte.</a:t>
            </a:r>
          </a:p>
          <a:p>
            <a:pPr>
              <a:spcBef>
                <a:spcPts val="0"/>
              </a:spcBef>
            </a:pPr>
            <a:r>
              <a:rPr lang="fr-FR" sz="1000" dirty="0"/>
              <a:t>Source : Dares, enquête </a:t>
            </a:r>
            <a:r>
              <a:rPr lang="fr-FR" sz="1000" dirty="0" err="1"/>
              <a:t>TraCov</a:t>
            </a:r>
            <a:r>
              <a:rPr lang="fr-FR" sz="1000" dirty="0"/>
              <a:t> 2. </a:t>
            </a:r>
          </a:p>
        </p:txBody>
      </p:sp>
      <p:graphicFrame>
        <p:nvGraphicFramePr>
          <p:cNvPr id="5" name="Tableau 4"/>
          <p:cNvGraphicFramePr>
            <a:graphicFrameLocks noGrp="1"/>
          </p:cNvGraphicFramePr>
          <p:nvPr>
            <p:extLst>
              <p:ext uri="{D42A27DB-BD31-4B8C-83A1-F6EECF244321}">
                <p14:modId xmlns:p14="http://schemas.microsoft.com/office/powerpoint/2010/main" val="1110308005"/>
              </p:ext>
            </p:extLst>
          </p:nvPr>
        </p:nvGraphicFramePr>
        <p:xfrm>
          <a:off x="2078965" y="2596010"/>
          <a:ext cx="7013276" cy="2467695"/>
        </p:xfrm>
        <a:graphic>
          <a:graphicData uri="http://schemas.openxmlformats.org/drawingml/2006/table">
            <a:tbl>
              <a:tblPr>
                <a:tableStyleId>{5C22544A-7EE6-4342-B048-85BDC9FD1C3A}</a:tableStyleId>
              </a:tblPr>
              <a:tblGrid>
                <a:gridCol w="641511">
                  <a:extLst>
                    <a:ext uri="{9D8B030D-6E8A-4147-A177-3AD203B41FA5}">
                      <a16:colId xmlns:a16="http://schemas.microsoft.com/office/drawing/2014/main" val="1777170341"/>
                    </a:ext>
                  </a:extLst>
                </a:gridCol>
                <a:gridCol w="3406943">
                  <a:extLst>
                    <a:ext uri="{9D8B030D-6E8A-4147-A177-3AD203B41FA5}">
                      <a16:colId xmlns:a16="http://schemas.microsoft.com/office/drawing/2014/main" val="1154829879"/>
                    </a:ext>
                  </a:extLst>
                </a:gridCol>
                <a:gridCol w="988274">
                  <a:extLst>
                    <a:ext uri="{9D8B030D-6E8A-4147-A177-3AD203B41FA5}">
                      <a16:colId xmlns:a16="http://schemas.microsoft.com/office/drawing/2014/main" val="1117805692"/>
                    </a:ext>
                  </a:extLst>
                </a:gridCol>
                <a:gridCol w="988274">
                  <a:extLst>
                    <a:ext uri="{9D8B030D-6E8A-4147-A177-3AD203B41FA5}">
                      <a16:colId xmlns:a16="http://schemas.microsoft.com/office/drawing/2014/main" val="1645511771"/>
                    </a:ext>
                  </a:extLst>
                </a:gridCol>
                <a:gridCol w="988274">
                  <a:extLst>
                    <a:ext uri="{9D8B030D-6E8A-4147-A177-3AD203B41FA5}">
                      <a16:colId xmlns:a16="http://schemas.microsoft.com/office/drawing/2014/main" val="1424147796"/>
                    </a:ext>
                  </a:extLst>
                </a:gridCol>
              </a:tblGrid>
              <a:tr h="470037">
                <a:tc rowSpan="2" gridSpan="2">
                  <a:txBody>
                    <a:bodyPr/>
                    <a:lstStyle/>
                    <a:p>
                      <a:pPr algn="ctr"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9525" marR="9525" marT="9525" marB="0" anchor="b"/>
                </a:tc>
                <a:tc rowSpan="2" hMerge="1">
                  <a:txBody>
                    <a:bodyPr/>
                    <a:lstStyle/>
                    <a:p>
                      <a:endParaRPr lang="fr-FR"/>
                    </a:p>
                  </a:txBody>
                  <a:tcPr/>
                </a:tc>
                <a:tc gridSpan="3">
                  <a:txBody>
                    <a:bodyPr/>
                    <a:lstStyle/>
                    <a:p>
                      <a:pPr algn="ctr" fontAlgn="ctr"/>
                      <a:r>
                        <a:rPr lang="fr-FR" sz="1400" b="1" u="none" strike="noStrike">
                          <a:effectLst/>
                        </a:rPr>
                        <a:t>Souhaitent faire…</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5943931"/>
                  </a:ext>
                </a:extLst>
              </a:tr>
              <a:tr h="332943">
                <a:tc gridSpan="2" vMerge="1">
                  <a:txBody>
                    <a:bodyPr/>
                    <a:lstStyle/>
                    <a:p>
                      <a:endParaRPr lang="fr-FR"/>
                    </a:p>
                  </a:txBody>
                  <a:tcPr/>
                </a:tc>
                <a:tc hMerge="1" vMerge="1">
                  <a:txBody>
                    <a:bodyPr/>
                    <a:lstStyle/>
                    <a:p>
                      <a:endParaRPr lang="fr-FR"/>
                    </a:p>
                  </a:txBody>
                  <a:tcPr/>
                </a:tc>
                <a:tc>
                  <a:txBody>
                    <a:bodyPr/>
                    <a:lstStyle/>
                    <a:p>
                      <a:pPr algn="ctr" fontAlgn="ctr"/>
                      <a:r>
                        <a:rPr lang="fr-FR" sz="1400" b="1" u="none" strike="noStrike" dirty="0">
                          <a:effectLst/>
                        </a:rPr>
                        <a:t>Moins</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Autant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Plus</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6598563"/>
                  </a:ext>
                </a:extLst>
              </a:tr>
              <a:tr h="332943">
                <a:tc gridSpan="2">
                  <a:txBody>
                    <a:bodyPr/>
                    <a:lstStyle/>
                    <a:p>
                      <a:pPr algn="l" fontAlgn="t"/>
                      <a:r>
                        <a:rPr lang="fr-FR" sz="1400" u="none" strike="noStrike">
                          <a:effectLst/>
                        </a:rPr>
                        <a:t>Ensemble des postes télétravaillables</a:t>
                      </a:r>
                      <a:endParaRPr lang="fr-FR" sz="1400" b="1" i="0" u="none" strike="noStrike">
                        <a:solidFill>
                          <a:srgbClr val="000000"/>
                        </a:solidFill>
                        <a:effectLst/>
                        <a:latin typeface="Calibri" panose="020F0502020204030204" pitchFamily="34" charset="0"/>
                      </a:endParaRPr>
                    </a:p>
                  </a:txBody>
                  <a:tcPr marL="9525" marR="9525" marT="9525" marB="0"/>
                </a:tc>
                <a:tc hMerge="1">
                  <a:txBody>
                    <a:bodyPr/>
                    <a:lstStyle/>
                    <a:p>
                      <a:endParaRPr lang="fr-FR"/>
                    </a:p>
                  </a:txBody>
                  <a:tcPr/>
                </a:tc>
                <a:tc>
                  <a:txBody>
                    <a:bodyPr/>
                    <a:lstStyle/>
                    <a:p>
                      <a:pPr algn="ctr" fontAlgn="ctr"/>
                      <a:r>
                        <a:rPr lang="fr-FR" sz="1400" u="none" strike="noStrike">
                          <a:effectLst/>
                        </a:rPr>
                        <a:t>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1463742"/>
                  </a:ext>
                </a:extLst>
              </a:tr>
              <a:tr h="332943">
                <a:tc rowSpan="4">
                  <a:txBody>
                    <a:bodyPr/>
                    <a:lstStyle/>
                    <a:p>
                      <a:pPr algn="ctr" fontAlgn="ctr"/>
                      <a:r>
                        <a:rPr lang="fr-FR" sz="1400" u="none" strike="noStrike">
                          <a:effectLst/>
                        </a:rPr>
                        <a:t>Fréquence de télétravail</a:t>
                      </a:r>
                      <a:endParaRPr lang="fr-FR" sz="1400" b="0" i="0" u="none" strike="noStrike">
                        <a:solidFill>
                          <a:srgbClr val="000000"/>
                        </a:solidFill>
                        <a:effectLst/>
                        <a:latin typeface="Calibri" panose="020F0502020204030204" pitchFamily="34" charset="0"/>
                      </a:endParaRPr>
                    </a:p>
                  </a:txBody>
                  <a:tcPr marL="9525" marR="9525" marT="9525" marB="0" vert="vert270" anchor="ctr"/>
                </a:tc>
                <a:tc>
                  <a:txBody>
                    <a:bodyPr/>
                    <a:lstStyle/>
                    <a:p>
                      <a:pPr algn="r" fontAlgn="t"/>
                      <a:r>
                        <a:rPr lang="fr-FR" sz="1400" u="none" strike="noStrike" dirty="0">
                          <a:effectLst/>
                        </a:rPr>
                        <a:t>Ensemble des non-télétravailleurs</a:t>
                      </a:r>
                      <a:endParaRPr lang="fr-FR" sz="1400" b="1" i="1" u="none" strike="noStrike" dirty="0">
                        <a:solidFill>
                          <a:srgbClr val="000000"/>
                        </a:solidFill>
                        <a:effectLst/>
                        <a:latin typeface="Calibri" panose="020F0502020204030204" pitchFamily="34" charset="0"/>
                      </a:endParaRPr>
                    </a:p>
                  </a:txBody>
                  <a:tcPr marL="9525" marR="9525" marT="9525" marB="0"/>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69</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2210765"/>
                  </a:ext>
                </a:extLst>
              </a:tr>
              <a:tr h="332943">
                <a:tc vMerge="1">
                  <a:txBody>
                    <a:bodyPr/>
                    <a:lstStyle/>
                    <a:p>
                      <a:endParaRPr lang="fr-FR"/>
                    </a:p>
                  </a:txBody>
                  <a:tcPr/>
                </a:tc>
                <a:tc>
                  <a:txBody>
                    <a:bodyPr/>
                    <a:lstStyle/>
                    <a:p>
                      <a:pPr algn="r" fontAlgn="t"/>
                      <a:r>
                        <a:rPr lang="fr-FR" sz="1400" u="none" strike="noStrike">
                          <a:effectLst/>
                        </a:rPr>
                        <a:t>Ensemble des télétravailleurs</a:t>
                      </a:r>
                      <a:endParaRPr lang="fr-FR" sz="1400" b="1" i="1"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fr-FR" sz="1400" u="none" strike="noStrike">
                          <a:effectLst/>
                        </a:rPr>
                        <a:t>11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0763888"/>
                  </a:ext>
                </a:extLst>
              </a:tr>
              <a:tr h="332943">
                <a:tc vMerge="1">
                  <a:txBody>
                    <a:bodyPr/>
                    <a:lstStyle/>
                    <a:p>
                      <a:endParaRPr lang="fr-FR"/>
                    </a:p>
                  </a:txBody>
                  <a:tcPr/>
                </a:tc>
                <a:tc>
                  <a:txBody>
                    <a:bodyPr/>
                    <a:lstStyle/>
                    <a:p>
                      <a:pPr algn="r" fontAlgn="t"/>
                      <a:r>
                        <a:rPr lang="fr-FR" sz="1400" i="1" u="none" strike="noStrike" dirty="0">
                          <a:effectLst/>
                        </a:rPr>
                        <a:t>1 jour ou moins par semaine</a:t>
                      </a:r>
                      <a:endParaRPr lang="fr-FR" sz="1400" b="0" i="1" u="none" strike="noStrike" dirty="0">
                        <a:solidFill>
                          <a:srgbClr val="000000"/>
                        </a:solidFill>
                        <a:effectLst/>
                        <a:latin typeface="Calibri" panose="020F0502020204030204" pitchFamily="34" charset="0"/>
                      </a:endParaRPr>
                    </a:p>
                  </a:txBody>
                  <a:tcPr marL="9525" marR="9525" marT="9525" marB="0"/>
                </a:tc>
                <a:tc>
                  <a:txBody>
                    <a:bodyPr/>
                    <a:lstStyle/>
                    <a:p>
                      <a:pPr algn="ctr" fontAlgn="ctr"/>
                      <a:r>
                        <a:rPr lang="fr-FR" sz="1400" u="none" strike="noStrike">
                          <a:effectLst/>
                        </a:rPr>
                        <a:t>14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35</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054532"/>
                  </a:ext>
                </a:extLst>
              </a:tr>
              <a:tr h="332943">
                <a:tc vMerge="1">
                  <a:txBody>
                    <a:bodyPr/>
                    <a:lstStyle/>
                    <a:p>
                      <a:endParaRPr lang="fr-FR"/>
                    </a:p>
                  </a:txBody>
                  <a:tcPr/>
                </a:tc>
                <a:tc>
                  <a:txBody>
                    <a:bodyPr/>
                    <a:lstStyle/>
                    <a:p>
                      <a:pPr algn="r" fontAlgn="t"/>
                      <a:r>
                        <a:rPr lang="fr-FR" sz="1400" i="1" u="none" strike="noStrike" dirty="0">
                          <a:effectLst/>
                        </a:rPr>
                        <a:t>2 jours ou plus par semaine</a:t>
                      </a:r>
                      <a:endParaRPr lang="fr-FR" sz="1400" b="0" i="1" u="none" strike="noStrike" dirty="0">
                        <a:solidFill>
                          <a:srgbClr val="000000"/>
                        </a:solidFill>
                        <a:effectLst/>
                        <a:latin typeface="Calibri" panose="020F0502020204030204" pitchFamily="34" charset="0"/>
                      </a:endParaRPr>
                    </a:p>
                  </a:txBody>
                  <a:tcPr marL="9525" marR="9525" marT="9525" marB="0"/>
                </a:tc>
                <a:tc>
                  <a:txBody>
                    <a:bodyPr/>
                    <a:lstStyle/>
                    <a:p>
                      <a:pPr algn="ctr" fontAlgn="ctr"/>
                      <a:r>
                        <a:rPr lang="fr-FR" sz="1400" u="none" strike="noStrike">
                          <a:effectLst/>
                        </a:rPr>
                        <a:t>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39</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7594412"/>
                  </a:ext>
                </a:extLst>
              </a:tr>
            </a:tbl>
          </a:graphicData>
        </a:graphic>
      </p:graphicFrame>
    </p:spTree>
    <p:extLst>
      <p:ext uri="{BB962C8B-B14F-4D97-AF65-F5344CB8AC3E}">
        <p14:creationId xmlns:p14="http://schemas.microsoft.com/office/powerpoint/2010/main" val="9719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31</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2.3. </a:t>
            </a:r>
            <a:r>
              <a:rPr lang="fr-FR" sz="1800" dirty="0">
                <a:solidFill>
                  <a:schemeClr val="accent5">
                    <a:lumMod val="75000"/>
                  </a:schemeClr>
                </a:solidFill>
              </a:rPr>
              <a:t>Articulation entre vie professionnelle et vie privée des salariés en couple selon la pratique du télétravail, en 2023 (en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couple,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2744312034"/>
              </p:ext>
            </p:extLst>
          </p:nvPr>
        </p:nvGraphicFramePr>
        <p:xfrm>
          <a:off x="1397480" y="2294626"/>
          <a:ext cx="9100866" cy="3347049"/>
        </p:xfrm>
        <a:graphic>
          <a:graphicData uri="http://schemas.openxmlformats.org/drawingml/2006/table">
            <a:tbl>
              <a:tblPr>
                <a:tableStyleId>{5C22544A-7EE6-4342-B048-85BDC9FD1C3A}</a:tableStyleId>
              </a:tblPr>
              <a:tblGrid>
                <a:gridCol w="1516811">
                  <a:extLst>
                    <a:ext uri="{9D8B030D-6E8A-4147-A177-3AD203B41FA5}">
                      <a16:colId xmlns:a16="http://schemas.microsoft.com/office/drawing/2014/main" val="1698133653"/>
                    </a:ext>
                  </a:extLst>
                </a:gridCol>
                <a:gridCol w="1516811">
                  <a:extLst>
                    <a:ext uri="{9D8B030D-6E8A-4147-A177-3AD203B41FA5}">
                      <a16:colId xmlns:a16="http://schemas.microsoft.com/office/drawing/2014/main" val="3230858639"/>
                    </a:ext>
                  </a:extLst>
                </a:gridCol>
                <a:gridCol w="1516811">
                  <a:extLst>
                    <a:ext uri="{9D8B030D-6E8A-4147-A177-3AD203B41FA5}">
                      <a16:colId xmlns:a16="http://schemas.microsoft.com/office/drawing/2014/main" val="2776483773"/>
                    </a:ext>
                  </a:extLst>
                </a:gridCol>
                <a:gridCol w="1516811">
                  <a:extLst>
                    <a:ext uri="{9D8B030D-6E8A-4147-A177-3AD203B41FA5}">
                      <a16:colId xmlns:a16="http://schemas.microsoft.com/office/drawing/2014/main" val="1368819101"/>
                    </a:ext>
                  </a:extLst>
                </a:gridCol>
                <a:gridCol w="1516811">
                  <a:extLst>
                    <a:ext uri="{9D8B030D-6E8A-4147-A177-3AD203B41FA5}">
                      <a16:colId xmlns:a16="http://schemas.microsoft.com/office/drawing/2014/main" val="445341008"/>
                    </a:ext>
                  </a:extLst>
                </a:gridCol>
                <a:gridCol w="1516811">
                  <a:extLst>
                    <a:ext uri="{9D8B030D-6E8A-4147-A177-3AD203B41FA5}">
                      <a16:colId xmlns:a16="http://schemas.microsoft.com/office/drawing/2014/main" val="3983009879"/>
                    </a:ext>
                  </a:extLst>
                </a:gridCol>
              </a:tblGrid>
              <a:tr h="334705">
                <a:tc rowSpan="2">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fr-FR" sz="1400" b="1" u="none" strike="noStrike" dirty="0">
                          <a:effectLst/>
                        </a:rPr>
                        <a:t>Non-télétravailleurs</a:t>
                      </a:r>
                      <a:endParaRPr lang="fr-FR" sz="14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fr-FR" sz="1400" b="1" u="none" strike="noStrike" dirty="0">
                          <a:effectLst/>
                        </a:rPr>
                        <a:t>Télétravailleurs</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76428989"/>
                  </a:ext>
                </a:extLst>
              </a:tr>
              <a:tr h="72225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 jours ou plus par semaines</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2996594"/>
                  </a:ext>
                </a:extLst>
              </a:tr>
              <a:tr h="334705">
                <a:tc rowSpan="3">
                  <a:txBody>
                    <a:bodyPr/>
                    <a:lstStyle/>
                    <a:p>
                      <a:pPr algn="l" fontAlgn="ctr"/>
                      <a:r>
                        <a:rPr lang="fr-FR" sz="1400" u="none" strike="noStrike">
                          <a:effectLst/>
                        </a:rPr>
                        <a:t>Plaintes des proches concernant les horaires de travail</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1417954"/>
                  </a:ext>
                </a:extLst>
              </a:tr>
              <a:tr h="334705">
                <a:tc vMerge="1">
                  <a:txBody>
                    <a:bodyPr/>
                    <a:lstStyle/>
                    <a:p>
                      <a:endParaRPr lang="fr-FR"/>
                    </a:p>
                  </a:txBody>
                  <a:tcPr/>
                </a:tc>
                <a:tc>
                  <a:txBody>
                    <a:bodyPr/>
                    <a:lstStyle/>
                    <a:p>
                      <a:pPr algn="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8832965"/>
                  </a:ext>
                </a:extLst>
              </a:tr>
              <a:tr h="475633">
                <a:tc vMerge="1">
                  <a:txBody>
                    <a:bodyPr/>
                    <a:lstStyle/>
                    <a:p>
                      <a:endParaRPr lang="fr-FR"/>
                    </a:p>
                  </a:txBody>
                  <a:tcPr/>
                </a:tc>
                <a:tc>
                  <a:txBody>
                    <a:bodyPr/>
                    <a:lstStyle/>
                    <a:p>
                      <a:pPr algn="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24</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22</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17</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3216881"/>
                  </a:ext>
                </a:extLst>
              </a:tr>
              <a:tr h="334705">
                <a:tc rowSpan="3">
                  <a:txBody>
                    <a:bodyPr/>
                    <a:lstStyle/>
                    <a:p>
                      <a:pPr algn="l" fontAlgn="ctr"/>
                      <a:r>
                        <a:rPr lang="fr-FR" sz="1400" u="none" strike="noStrike">
                          <a:effectLst/>
                        </a:rPr>
                        <a:t>Durée du trajet aller domicile-travail supérieure à 30 minutes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7388580"/>
                  </a:ext>
                </a:extLst>
              </a:tr>
              <a:tr h="334705">
                <a:tc vMerge="1">
                  <a:txBody>
                    <a:bodyPr/>
                    <a:lstStyle/>
                    <a:p>
                      <a:endParaRPr lang="fr-FR"/>
                    </a:p>
                  </a:txBody>
                  <a:tcPr/>
                </a:tc>
                <a:tc>
                  <a:txBody>
                    <a:bodyPr/>
                    <a:lstStyle/>
                    <a:p>
                      <a:pPr algn="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3570216"/>
                  </a:ext>
                </a:extLst>
              </a:tr>
              <a:tr h="475633">
                <a:tc vMerge="1">
                  <a:txBody>
                    <a:bodyPr/>
                    <a:lstStyle/>
                    <a:p>
                      <a:endParaRPr lang="fr-FR"/>
                    </a:p>
                  </a:txBody>
                  <a:tcPr/>
                </a:tc>
                <a:tc>
                  <a:txBody>
                    <a:bodyPr/>
                    <a:lstStyle/>
                    <a:p>
                      <a:pPr algn="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49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42</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55</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87401726"/>
                  </a:ext>
                </a:extLst>
              </a:tr>
            </a:tbl>
          </a:graphicData>
        </a:graphic>
      </p:graphicFrame>
    </p:spTree>
    <p:extLst>
      <p:ext uri="{BB962C8B-B14F-4D97-AF65-F5344CB8AC3E}">
        <p14:creationId xmlns:p14="http://schemas.microsoft.com/office/powerpoint/2010/main" val="108413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32</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2.4. </a:t>
            </a:r>
            <a:r>
              <a:rPr lang="fr-FR" sz="1800" dirty="0">
                <a:solidFill>
                  <a:schemeClr val="accent5">
                    <a:lumMod val="75000"/>
                  </a:schemeClr>
                </a:solidFill>
              </a:rPr>
              <a:t>Proportion de salariés en couple effectuant plus de sept heures hebdomadaires de travail domestique selon la pratique du télétravail, le genre et la présence d’enfants, en </a:t>
            </a:r>
            <a:r>
              <a:rPr lang="fr-FR" sz="1800" dirty="0" smtClean="0">
                <a:solidFill>
                  <a:schemeClr val="accent5">
                    <a:lumMod val="75000"/>
                  </a:schemeClr>
                </a:solidFill>
              </a:rPr>
              <a:t>2023 (</a:t>
            </a:r>
            <a:r>
              <a:rPr lang="fr-FR" sz="1800" dirty="0">
                <a:solidFill>
                  <a:schemeClr val="accent5">
                    <a:lumMod val="75000"/>
                  </a:schemeClr>
                </a:solidFill>
              </a:rPr>
              <a:t>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couple,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2979053705"/>
              </p:ext>
            </p:extLst>
          </p:nvPr>
        </p:nvGraphicFramePr>
        <p:xfrm>
          <a:off x="974786" y="1880563"/>
          <a:ext cx="10041146" cy="3932205"/>
        </p:xfrm>
        <a:graphic>
          <a:graphicData uri="http://schemas.openxmlformats.org/drawingml/2006/table">
            <a:tbl>
              <a:tblPr>
                <a:tableStyleId>{5C22544A-7EE6-4342-B048-85BDC9FD1C3A}</a:tableStyleId>
              </a:tblPr>
              <a:tblGrid>
                <a:gridCol w="2235925">
                  <a:extLst>
                    <a:ext uri="{9D8B030D-6E8A-4147-A177-3AD203B41FA5}">
                      <a16:colId xmlns:a16="http://schemas.microsoft.com/office/drawing/2014/main" val="945212515"/>
                    </a:ext>
                  </a:extLst>
                </a:gridCol>
                <a:gridCol w="2235925">
                  <a:extLst>
                    <a:ext uri="{9D8B030D-6E8A-4147-A177-3AD203B41FA5}">
                      <a16:colId xmlns:a16="http://schemas.microsoft.com/office/drawing/2014/main" val="1384386186"/>
                    </a:ext>
                  </a:extLst>
                </a:gridCol>
                <a:gridCol w="1394888">
                  <a:extLst>
                    <a:ext uri="{9D8B030D-6E8A-4147-A177-3AD203B41FA5}">
                      <a16:colId xmlns:a16="http://schemas.microsoft.com/office/drawing/2014/main" val="1076332155"/>
                    </a:ext>
                  </a:extLst>
                </a:gridCol>
                <a:gridCol w="1394888">
                  <a:extLst>
                    <a:ext uri="{9D8B030D-6E8A-4147-A177-3AD203B41FA5}">
                      <a16:colId xmlns:a16="http://schemas.microsoft.com/office/drawing/2014/main" val="4270584081"/>
                    </a:ext>
                  </a:extLst>
                </a:gridCol>
                <a:gridCol w="1394888">
                  <a:extLst>
                    <a:ext uri="{9D8B030D-6E8A-4147-A177-3AD203B41FA5}">
                      <a16:colId xmlns:a16="http://schemas.microsoft.com/office/drawing/2014/main" val="3888984255"/>
                    </a:ext>
                  </a:extLst>
                </a:gridCol>
                <a:gridCol w="1384632">
                  <a:extLst>
                    <a:ext uri="{9D8B030D-6E8A-4147-A177-3AD203B41FA5}">
                      <a16:colId xmlns:a16="http://schemas.microsoft.com/office/drawing/2014/main" val="521536344"/>
                    </a:ext>
                  </a:extLst>
                </a:gridCol>
              </a:tblGrid>
              <a:tr h="233645">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727" marR="5727" marT="5727"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727" marR="5727" marT="5727" marB="0" anchor="b"/>
                </a:tc>
                <a:tc gridSpan="4">
                  <a:txBody>
                    <a:bodyPr/>
                    <a:lstStyle/>
                    <a:p>
                      <a:pPr algn="ctr" fontAlgn="b"/>
                      <a:r>
                        <a:rPr lang="fr-FR" sz="1400" b="1" u="none" strike="noStrike">
                          <a:effectLst/>
                        </a:rPr>
                        <a:t>Pratique du télétravail</a:t>
                      </a:r>
                      <a:endParaRPr lang="fr-FR" sz="1400" b="1" i="0" u="none" strike="noStrike">
                        <a:solidFill>
                          <a:srgbClr val="000000"/>
                        </a:solidFill>
                        <a:effectLst/>
                        <a:latin typeface="Calibri" panose="020F0502020204030204" pitchFamily="34" charset="0"/>
                      </a:endParaRPr>
                    </a:p>
                  </a:txBody>
                  <a:tcPr marL="5727" marR="5727" marT="5727"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0294859"/>
                  </a:ext>
                </a:extLst>
              </a:tr>
              <a:tr h="433637">
                <a:tc rowSpan="2">
                  <a:txBody>
                    <a:bodyPr/>
                    <a:lstStyle/>
                    <a:p>
                      <a:pPr algn="ctr" fontAlgn="ctr"/>
                      <a:r>
                        <a:rPr lang="fr-FR" sz="1400" b="1" u="none" strike="noStrike" dirty="0">
                          <a:effectLst/>
                        </a:rPr>
                        <a:t>Genre</a:t>
                      </a:r>
                      <a:endParaRPr lang="fr-FR" sz="1400" b="1" i="0" u="none" strike="noStrike" dirty="0">
                        <a:solidFill>
                          <a:srgbClr val="000000"/>
                        </a:solidFill>
                        <a:effectLst/>
                        <a:latin typeface="Calibri" panose="020F0502020204030204" pitchFamily="34" charset="0"/>
                      </a:endParaRPr>
                    </a:p>
                  </a:txBody>
                  <a:tcPr marL="5727" marR="5727" marT="5727" marB="0" anchor="ctr"/>
                </a:tc>
                <a:tc rowSpan="2">
                  <a:txBody>
                    <a:bodyPr/>
                    <a:lstStyle/>
                    <a:p>
                      <a:pPr algn="ctr" fontAlgn="ctr"/>
                      <a:r>
                        <a:rPr lang="fr-FR" sz="1400" b="1" u="none" strike="noStrike" dirty="0" smtClean="0">
                          <a:effectLst/>
                        </a:rPr>
                        <a:t>Enfants</a:t>
                      </a:r>
                      <a:endParaRPr lang="fr-FR" sz="1400" b="1" i="0" u="none" strike="noStrike" dirty="0">
                        <a:solidFill>
                          <a:srgbClr val="000000"/>
                        </a:solidFill>
                        <a:effectLst/>
                        <a:latin typeface="Calibri" panose="020F0502020204030204" pitchFamily="34" charset="0"/>
                      </a:endParaRPr>
                    </a:p>
                  </a:txBody>
                  <a:tcPr marL="5727" marR="5727" marT="5727" marB="0" anchor="ctr"/>
                </a:tc>
                <a:tc rowSpan="2">
                  <a:txBody>
                    <a:bodyPr/>
                    <a:lstStyle/>
                    <a:p>
                      <a:pPr algn="ctr" fontAlgn="ctr"/>
                      <a:r>
                        <a:rPr lang="fr-FR" sz="1400" b="1" u="none" strike="noStrike" dirty="0">
                          <a:effectLst/>
                        </a:rPr>
                        <a:t>Non</a:t>
                      </a:r>
                      <a:endParaRPr lang="fr-FR" sz="1400" b="1" i="0" u="none" strike="noStrike" dirty="0">
                        <a:solidFill>
                          <a:srgbClr val="000000"/>
                        </a:solidFill>
                        <a:effectLst/>
                        <a:latin typeface="Calibri" panose="020F0502020204030204" pitchFamily="34" charset="0"/>
                      </a:endParaRPr>
                    </a:p>
                  </a:txBody>
                  <a:tcPr marL="5727" marR="5727" marT="5727" marB="0" anchor="ctr"/>
                </a:tc>
                <a:tc gridSpan="3">
                  <a:txBody>
                    <a:bodyPr/>
                    <a:lstStyle/>
                    <a:p>
                      <a:pPr algn="ctr" fontAlgn="ctr"/>
                      <a:r>
                        <a:rPr lang="fr-FR" sz="1400" b="1" u="none" strike="noStrike">
                          <a:effectLst/>
                        </a:rPr>
                        <a:t>Oui</a:t>
                      </a:r>
                      <a:endParaRPr lang="fr-FR" sz="1400" b="1" i="0" u="none" strike="noStrike">
                        <a:solidFill>
                          <a:srgbClr val="000000"/>
                        </a:solidFill>
                        <a:effectLst/>
                        <a:latin typeface="Calibri" panose="020F0502020204030204" pitchFamily="34" charset="0"/>
                      </a:endParaRPr>
                    </a:p>
                  </a:txBody>
                  <a:tcPr marL="5727" marR="5727" marT="5727"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16320392"/>
                  </a:ext>
                </a:extLst>
              </a:tr>
              <a:tr h="461183">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2 jours ou plus par semaine</a:t>
                      </a:r>
                      <a:endParaRPr lang="fr-FR" sz="1400" b="1" i="0" u="none" strike="noStrike" dirty="0">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2641853021"/>
                  </a:ext>
                </a:extLst>
              </a:tr>
              <a:tr h="233645">
                <a:tc rowSpan="4">
                  <a:txBody>
                    <a:bodyPr/>
                    <a:lstStyle/>
                    <a:p>
                      <a:pPr algn="ct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48</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49</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3354044404"/>
                  </a:ext>
                </a:extLst>
              </a:tr>
              <a:tr h="233645">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65</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67</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69</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66</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455254946"/>
                  </a:ext>
                </a:extLst>
              </a:tr>
              <a:tr h="233645">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68</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66</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66</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65</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3163159458"/>
                  </a:ext>
                </a:extLst>
              </a:tr>
              <a:tr h="233645">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60</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60</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61</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59</a:t>
                      </a:r>
                      <a:endParaRPr lang="fr-FR" sz="1400" b="1" i="0" u="none" strike="noStrike" dirty="0">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865281985"/>
                  </a:ext>
                </a:extLst>
              </a:tr>
              <a:tr h="233645">
                <a:tc rowSpan="4">
                  <a:txBody>
                    <a:bodyPr/>
                    <a:lstStyle/>
                    <a:p>
                      <a:pPr algn="ct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39</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43</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112300387"/>
                  </a:ext>
                </a:extLst>
              </a:tr>
              <a:tr h="233645">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44</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57</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1768762253"/>
                  </a:ext>
                </a:extLst>
              </a:tr>
              <a:tr h="233645">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48</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46</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2591629630"/>
                  </a:ext>
                </a:extLst>
              </a:tr>
              <a:tr h="233645">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44</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47</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45</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48</a:t>
                      </a:r>
                      <a:endParaRPr lang="fr-FR" sz="1400" b="1" i="0" u="none" strike="noStrike" dirty="0">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1623746926"/>
                  </a:ext>
                </a:extLst>
              </a:tr>
              <a:tr h="233645">
                <a:tc rowSpan="4">
                  <a:txBody>
                    <a:bodyPr/>
                    <a:lstStyle/>
                    <a:p>
                      <a:pPr algn="ctr" fontAlgn="ctr"/>
                      <a:r>
                        <a:rPr lang="fr-FR" sz="1400" u="none" strike="noStrike">
                          <a:effectLst/>
                        </a:rPr>
                        <a:t>Écart entre femmes et hommes </a:t>
                      </a:r>
                      <a:br>
                        <a:rPr lang="fr-FR" sz="1400" u="none" strike="noStrike">
                          <a:effectLst/>
                        </a:rPr>
                      </a:br>
                      <a:r>
                        <a:rPr lang="fr-FR" sz="1400" u="none" strike="noStrike">
                          <a:effectLst/>
                        </a:rPr>
                        <a:t>(en points de %)</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7</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7</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10</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1958164184"/>
                  </a:ext>
                </a:extLst>
              </a:tr>
              <a:tr h="233645">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11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14</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3776992739"/>
                  </a:ext>
                </a:extLst>
              </a:tr>
              <a:tr h="233645">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3474683439"/>
                  </a:ext>
                </a:extLst>
              </a:tr>
              <a:tr h="233645">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16</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13</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16</a:t>
                      </a:r>
                      <a:endParaRPr lang="fr-FR" sz="1400" b="1" i="0" u="none" strike="noStrike" dirty="0">
                        <a:solidFill>
                          <a:srgbClr val="000000"/>
                        </a:solidFill>
                        <a:effectLst/>
                        <a:latin typeface="Calibri" panose="020F0502020204030204" pitchFamily="34" charset="0"/>
                      </a:endParaRPr>
                    </a:p>
                  </a:txBody>
                  <a:tcPr marL="5727" marR="5727" marT="5727" marB="0" anchor="ctr"/>
                </a:tc>
                <a:tc>
                  <a:txBody>
                    <a:bodyPr/>
                    <a:lstStyle/>
                    <a:p>
                      <a:pPr algn="ctr" fontAlgn="ctr"/>
                      <a:r>
                        <a:rPr lang="fr-FR" sz="1400" b="1" u="none" strike="noStrike" dirty="0">
                          <a:effectLst/>
                        </a:rPr>
                        <a:t>10</a:t>
                      </a:r>
                      <a:endParaRPr lang="fr-FR" sz="1400" b="1" i="0" u="none" strike="noStrike" dirty="0">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1427204028"/>
                  </a:ext>
                </a:extLst>
              </a:tr>
            </a:tbl>
          </a:graphicData>
        </a:graphic>
      </p:graphicFrame>
    </p:spTree>
    <p:extLst>
      <p:ext uri="{BB962C8B-B14F-4D97-AF65-F5344CB8AC3E}">
        <p14:creationId xmlns:p14="http://schemas.microsoft.com/office/powerpoint/2010/main" val="193302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33</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2.5. </a:t>
            </a:r>
            <a:r>
              <a:rPr lang="fr-FR" sz="1800" dirty="0">
                <a:solidFill>
                  <a:schemeClr val="accent5">
                    <a:lumMod val="75000"/>
                  </a:schemeClr>
                </a:solidFill>
              </a:rPr>
              <a:t>Proportion de salariés en couple préoccupés par la gestion quotidienne du foyer pendant les horaires de travail, selon la pratique du télétravail, le genre et la présence d’enfants, en 2023 </a:t>
            </a:r>
            <a:r>
              <a:rPr lang="fr-FR" sz="1800" dirty="0" smtClean="0">
                <a:solidFill>
                  <a:schemeClr val="accent5">
                    <a:lumMod val="75000"/>
                  </a:schemeClr>
                </a:solidFill>
              </a:rPr>
              <a:t>(</a:t>
            </a:r>
            <a:r>
              <a:rPr lang="fr-FR" sz="1800" dirty="0">
                <a:solidFill>
                  <a:schemeClr val="accent5">
                    <a:lumMod val="75000"/>
                  </a:schemeClr>
                </a:solidFill>
              </a:rPr>
              <a:t>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couple,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578020839"/>
              </p:ext>
            </p:extLst>
          </p:nvPr>
        </p:nvGraphicFramePr>
        <p:xfrm>
          <a:off x="664234" y="2203210"/>
          <a:ext cx="10437962" cy="3516015"/>
        </p:xfrm>
        <a:graphic>
          <a:graphicData uri="http://schemas.openxmlformats.org/drawingml/2006/table">
            <a:tbl>
              <a:tblPr>
                <a:tableStyleId>{5C22544A-7EE6-4342-B048-85BDC9FD1C3A}</a:tableStyleId>
              </a:tblPr>
              <a:tblGrid>
                <a:gridCol w="2324286">
                  <a:extLst>
                    <a:ext uri="{9D8B030D-6E8A-4147-A177-3AD203B41FA5}">
                      <a16:colId xmlns:a16="http://schemas.microsoft.com/office/drawing/2014/main" val="35728788"/>
                    </a:ext>
                  </a:extLst>
                </a:gridCol>
                <a:gridCol w="2324286">
                  <a:extLst>
                    <a:ext uri="{9D8B030D-6E8A-4147-A177-3AD203B41FA5}">
                      <a16:colId xmlns:a16="http://schemas.microsoft.com/office/drawing/2014/main" val="2025174809"/>
                    </a:ext>
                  </a:extLst>
                </a:gridCol>
                <a:gridCol w="1450013">
                  <a:extLst>
                    <a:ext uri="{9D8B030D-6E8A-4147-A177-3AD203B41FA5}">
                      <a16:colId xmlns:a16="http://schemas.microsoft.com/office/drawing/2014/main" val="1435506159"/>
                    </a:ext>
                  </a:extLst>
                </a:gridCol>
                <a:gridCol w="1450013">
                  <a:extLst>
                    <a:ext uri="{9D8B030D-6E8A-4147-A177-3AD203B41FA5}">
                      <a16:colId xmlns:a16="http://schemas.microsoft.com/office/drawing/2014/main" val="1215434392"/>
                    </a:ext>
                  </a:extLst>
                </a:gridCol>
                <a:gridCol w="1450013">
                  <a:extLst>
                    <a:ext uri="{9D8B030D-6E8A-4147-A177-3AD203B41FA5}">
                      <a16:colId xmlns:a16="http://schemas.microsoft.com/office/drawing/2014/main" val="2654456475"/>
                    </a:ext>
                  </a:extLst>
                </a:gridCol>
                <a:gridCol w="1439351">
                  <a:extLst>
                    <a:ext uri="{9D8B030D-6E8A-4147-A177-3AD203B41FA5}">
                      <a16:colId xmlns:a16="http://schemas.microsoft.com/office/drawing/2014/main" val="4239915622"/>
                    </a:ext>
                  </a:extLst>
                </a:gridCol>
              </a:tblGrid>
              <a:tr h="115888">
                <a:tc>
                  <a:txBody>
                    <a:bodyPr/>
                    <a:lstStyle/>
                    <a:p>
                      <a:pPr algn="l"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6817" marR="6817" marT="6817" marB="0" anchor="ctr"/>
                </a:tc>
                <a:tc>
                  <a:txBody>
                    <a:bodyPr/>
                    <a:lstStyle/>
                    <a:p>
                      <a:pPr algn="l"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6817" marR="6817" marT="6817" marB="0" anchor="ctr"/>
                </a:tc>
                <a:tc gridSpan="4">
                  <a:txBody>
                    <a:bodyPr/>
                    <a:lstStyle/>
                    <a:p>
                      <a:pPr algn="ctr" fontAlgn="ctr"/>
                      <a:r>
                        <a:rPr lang="fr-FR" sz="1400" b="1" u="none" strike="noStrike">
                          <a:effectLst/>
                        </a:rPr>
                        <a:t>Pratique du télétravail</a:t>
                      </a:r>
                      <a:endParaRPr lang="fr-FR" sz="1400" b="1" i="0" u="none" strike="noStrike">
                        <a:solidFill>
                          <a:srgbClr val="000000"/>
                        </a:solidFill>
                        <a:effectLst/>
                        <a:latin typeface="Calibri" panose="020F0502020204030204" pitchFamily="34" charset="0"/>
                      </a:endParaRPr>
                    </a:p>
                  </a:txBody>
                  <a:tcPr marL="6817" marR="6817" marT="6817"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62549514"/>
                  </a:ext>
                </a:extLst>
              </a:tr>
              <a:tr h="115888">
                <a:tc rowSpan="2">
                  <a:txBody>
                    <a:bodyPr/>
                    <a:lstStyle/>
                    <a:p>
                      <a:pPr algn="ctr" fontAlgn="ctr"/>
                      <a:r>
                        <a:rPr lang="fr-FR" sz="1400" b="1" u="none" strike="noStrike" dirty="0">
                          <a:effectLst/>
                        </a:rPr>
                        <a:t>Genre</a:t>
                      </a:r>
                      <a:endParaRPr lang="fr-FR" sz="1400" b="1" i="0" u="none" strike="noStrike" dirty="0">
                        <a:solidFill>
                          <a:srgbClr val="000000"/>
                        </a:solidFill>
                        <a:effectLst/>
                        <a:latin typeface="Calibri" panose="020F0502020204030204" pitchFamily="34" charset="0"/>
                      </a:endParaRPr>
                    </a:p>
                  </a:txBody>
                  <a:tcPr marL="6817" marR="6817" marT="6817" marB="0" anchor="ctr"/>
                </a:tc>
                <a:tc rowSpan="2">
                  <a:txBody>
                    <a:bodyPr/>
                    <a:lstStyle/>
                    <a:p>
                      <a:pPr algn="ctr" fontAlgn="ctr"/>
                      <a:r>
                        <a:rPr lang="fr-FR" sz="1400" b="1" u="none" strike="noStrike" dirty="0">
                          <a:effectLst/>
                        </a:rPr>
                        <a:t>Enfants *</a:t>
                      </a:r>
                      <a:endParaRPr lang="fr-FR" sz="1400" b="1" i="0" u="none" strike="noStrike" dirty="0">
                        <a:solidFill>
                          <a:srgbClr val="000000"/>
                        </a:solidFill>
                        <a:effectLst/>
                        <a:latin typeface="Calibri" panose="020F0502020204030204" pitchFamily="34" charset="0"/>
                      </a:endParaRPr>
                    </a:p>
                  </a:txBody>
                  <a:tcPr marL="6817" marR="6817" marT="6817" marB="0" anchor="ctr"/>
                </a:tc>
                <a:tc rowSpan="2">
                  <a:txBody>
                    <a:bodyPr/>
                    <a:lstStyle/>
                    <a:p>
                      <a:pPr algn="ctr" fontAlgn="ctr"/>
                      <a:r>
                        <a:rPr lang="fr-FR" sz="1400" b="1" u="none" strike="noStrike" dirty="0">
                          <a:effectLst/>
                        </a:rPr>
                        <a:t>Non</a:t>
                      </a:r>
                      <a:endParaRPr lang="fr-FR" sz="1400" b="1" i="0" u="none" strike="noStrike" dirty="0">
                        <a:solidFill>
                          <a:srgbClr val="000000"/>
                        </a:solidFill>
                        <a:effectLst/>
                        <a:latin typeface="Calibri" panose="020F0502020204030204" pitchFamily="34" charset="0"/>
                      </a:endParaRPr>
                    </a:p>
                  </a:txBody>
                  <a:tcPr marL="6817" marR="6817" marT="6817" marB="0" anchor="ctr"/>
                </a:tc>
                <a:tc gridSpan="3">
                  <a:txBody>
                    <a:bodyPr/>
                    <a:lstStyle/>
                    <a:p>
                      <a:pPr algn="ctr" fontAlgn="ctr"/>
                      <a:r>
                        <a:rPr lang="fr-FR" sz="1400" b="1" u="none" strike="noStrike">
                          <a:effectLst/>
                        </a:rPr>
                        <a:t>Oui</a:t>
                      </a:r>
                      <a:endParaRPr lang="fr-FR" sz="1400" b="1" i="0" u="none" strike="noStrike">
                        <a:solidFill>
                          <a:srgbClr val="000000"/>
                        </a:solidFill>
                        <a:effectLst/>
                        <a:latin typeface="Calibri" panose="020F0502020204030204" pitchFamily="34" charset="0"/>
                      </a:endParaRPr>
                    </a:p>
                  </a:txBody>
                  <a:tcPr marL="6817" marR="6817" marT="6817"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91950017"/>
                  </a:ext>
                </a:extLst>
              </a:tr>
              <a:tr h="347663">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2 jours ou plus par semaine</a:t>
                      </a:r>
                      <a:endParaRPr lang="fr-FR" sz="1400" b="1" i="0" u="none" strike="noStrike" dirty="0">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2548909083"/>
                  </a:ext>
                </a:extLst>
              </a:tr>
              <a:tr h="115888">
                <a:tc rowSpan="4">
                  <a:txBody>
                    <a:bodyPr/>
                    <a:lstStyle/>
                    <a:p>
                      <a:pPr algn="ct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387351752"/>
                  </a:ext>
                </a:extLst>
              </a:tr>
              <a:tr h="115888">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52</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1056139292"/>
                  </a:ext>
                </a:extLst>
              </a:tr>
              <a:tr h="115888">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39</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33</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33</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244321585"/>
                  </a:ext>
                </a:extLst>
              </a:tr>
              <a:tr h="115888">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35</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33</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33</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32</a:t>
                      </a:r>
                      <a:endParaRPr lang="fr-FR" sz="1400" b="1" i="0" u="none" strike="noStrike" dirty="0">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3700429310"/>
                  </a:ext>
                </a:extLst>
              </a:tr>
              <a:tr h="115888">
                <a:tc rowSpan="4">
                  <a:txBody>
                    <a:bodyPr/>
                    <a:lstStyle/>
                    <a:p>
                      <a:pPr algn="ct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851930406"/>
                  </a:ext>
                </a:extLst>
              </a:tr>
              <a:tr h="115888">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33</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2155537478"/>
                  </a:ext>
                </a:extLst>
              </a:tr>
              <a:tr h="115888">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34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3766935078"/>
                  </a:ext>
                </a:extLst>
              </a:tr>
              <a:tr h="115888">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33</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23</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23</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23</a:t>
                      </a:r>
                      <a:endParaRPr lang="fr-FR" sz="1400" b="1" i="0" u="none" strike="noStrike" dirty="0">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3625559536"/>
                  </a:ext>
                </a:extLst>
              </a:tr>
              <a:tr h="115888">
                <a:tc rowSpan="4">
                  <a:txBody>
                    <a:bodyPr/>
                    <a:lstStyle/>
                    <a:p>
                      <a:pPr algn="ctr" fontAlgn="ctr"/>
                      <a:r>
                        <a:rPr lang="fr-FR" sz="1400" u="none" strike="noStrike">
                          <a:effectLst/>
                        </a:rPr>
                        <a:t>Écart entre femmes et hommes (en points de %)</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just" fontAlgn="ctr"/>
                      <a:r>
                        <a:rPr lang="fr-FR" sz="1400" u="none" strike="noStrike">
                          <a:effectLst/>
                        </a:rPr>
                        <a:t>Aucun</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1492185781"/>
                  </a:ext>
                </a:extLst>
              </a:tr>
              <a:tr h="115888">
                <a:tc vMerge="1">
                  <a:txBody>
                    <a:bodyPr/>
                    <a:lstStyle/>
                    <a:p>
                      <a:endParaRPr lang="fr-FR"/>
                    </a:p>
                  </a:txBody>
                  <a:tcPr/>
                </a:tc>
                <a:tc>
                  <a:txBody>
                    <a:bodyPr/>
                    <a:lstStyle/>
                    <a:p>
                      <a:pPr algn="just" fontAlgn="ctr"/>
                      <a:r>
                        <a:rPr lang="fr-FR" sz="1400" u="none" strike="noStrike">
                          <a:effectLst/>
                        </a:rPr>
                        <a:t>Moins de 3 ans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127529412"/>
                  </a:ext>
                </a:extLst>
              </a:tr>
              <a:tr h="115888">
                <a:tc vMerge="1">
                  <a:txBody>
                    <a:bodyPr/>
                    <a:lstStyle/>
                    <a:p>
                      <a:endParaRPr lang="fr-FR"/>
                    </a:p>
                  </a:txBody>
                  <a:tcPr/>
                </a:tc>
                <a:tc>
                  <a:txBody>
                    <a:bodyPr/>
                    <a:lstStyle/>
                    <a:p>
                      <a:pPr algn="just" fontAlgn="ctr"/>
                      <a:r>
                        <a:rPr lang="fr-FR" sz="1400" u="none" strike="noStrike">
                          <a:effectLst/>
                        </a:rPr>
                        <a:t>3 ans et plus</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5</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3414089677"/>
                  </a:ext>
                </a:extLst>
              </a:tr>
              <a:tr h="115888">
                <a:tc vMerge="1">
                  <a:txBody>
                    <a:bodyPr/>
                    <a:lstStyle/>
                    <a:p>
                      <a:endParaRPr lang="fr-FR"/>
                    </a:p>
                  </a:txBody>
                  <a:tcPr/>
                </a:tc>
                <a:tc>
                  <a:txBody>
                    <a:bodyPr/>
                    <a:lstStyle/>
                    <a:p>
                      <a:pPr algn="just"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2</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10</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10</a:t>
                      </a:r>
                      <a:endParaRPr lang="fr-FR" sz="1400" b="1" i="0" u="none" strike="noStrike" dirty="0">
                        <a:solidFill>
                          <a:srgbClr val="000000"/>
                        </a:solidFill>
                        <a:effectLst/>
                        <a:latin typeface="Calibri" panose="020F0502020204030204" pitchFamily="34" charset="0"/>
                      </a:endParaRPr>
                    </a:p>
                  </a:txBody>
                  <a:tcPr marL="6817" marR="6817" marT="6817" marB="0" anchor="ctr"/>
                </a:tc>
                <a:tc>
                  <a:txBody>
                    <a:bodyPr/>
                    <a:lstStyle/>
                    <a:p>
                      <a:pPr algn="ctr" fontAlgn="ctr"/>
                      <a:r>
                        <a:rPr lang="fr-FR" sz="1400" b="1" u="none" strike="noStrike" dirty="0">
                          <a:effectLst/>
                        </a:rPr>
                        <a:t>9</a:t>
                      </a:r>
                      <a:endParaRPr lang="fr-FR" sz="1400" b="1" i="0" u="none" strike="noStrike" dirty="0">
                        <a:solidFill>
                          <a:srgbClr val="000000"/>
                        </a:solidFill>
                        <a:effectLst/>
                        <a:latin typeface="Calibri" panose="020F0502020204030204" pitchFamily="34" charset="0"/>
                      </a:endParaRPr>
                    </a:p>
                  </a:txBody>
                  <a:tcPr marL="6817" marR="6817" marT="6817" marB="0" anchor="ctr"/>
                </a:tc>
                <a:extLst>
                  <a:ext uri="{0D108BD9-81ED-4DB2-BD59-A6C34878D82A}">
                    <a16:rowId xmlns:a16="http://schemas.microsoft.com/office/drawing/2014/main" val="228555696"/>
                  </a:ext>
                </a:extLst>
              </a:tr>
            </a:tbl>
          </a:graphicData>
        </a:graphic>
      </p:graphicFrame>
    </p:spTree>
    <p:extLst>
      <p:ext uri="{BB962C8B-B14F-4D97-AF65-F5344CB8AC3E}">
        <p14:creationId xmlns:p14="http://schemas.microsoft.com/office/powerpoint/2010/main" val="245917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34</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2.6. </a:t>
            </a:r>
            <a:r>
              <a:rPr lang="fr-FR" sz="1800" dirty="0">
                <a:solidFill>
                  <a:schemeClr val="accent5">
                    <a:lumMod val="75000"/>
                  </a:schemeClr>
                </a:solidFill>
              </a:rPr>
              <a:t>État de santé déclaré des salariés selon la pratique du télétravail, en </a:t>
            </a:r>
            <a:r>
              <a:rPr lang="fr-FR" sz="1800" dirty="0" smtClean="0">
                <a:solidFill>
                  <a:schemeClr val="accent5">
                    <a:lumMod val="75000"/>
                  </a:schemeClr>
                </a:solidFill>
              </a:rPr>
              <a:t>2023 (</a:t>
            </a:r>
            <a:r>
              <a:rPr lang="fr-FR" sz="1800" dirty="0">
                <a:solidFill>
                  <a:schemeClr val="accent5">
                    <a:lumMod val="75000"/>
                  </a:schemeClr>
                </a:solidFill>
              </a:rPr>
              <a:t>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1902382977"/>
              </p:ext>
            </p:extLst>
          </p:nvPr>
        </p:nvGraphicFramePr>
        <p:xfrm>
          <a:off x="957530" y="2495550"/>
          <a:ext cx="9937631" cy="3120243"/>
        </p:xfrm>
        <a:graphic>
          <a:graphicData uri="http://schemas.openxmlformats.org/drawingml/2006/table">
            <a:tbl>
              <a:tblPr>
                <a:tableStyleId>{5C22544A-7EE6-4342-B048-85BDC9FD1C3A}</a:tableStyleId>
              </a:tblPr>
              <a:tblGrid>
                <a:gridCol w="3520761">
                  <a:extLst>
                    <a:ext uri="{9D8B030D-6E8A-4147-A177-3AD203B41FA5}">
                      <a16:colId xmlns:a16="http://schemas.microsoft.com/office/drawing/2014/main" val="2493366322"/>
                    </a:ext>
                  </a:extLst>
                </a:gridCol>
                <a:gridCol w="1352227">
                  <a:extLst>
                    <a:ext uri="{9D8B030D-6E8A-4147-A177-3AD203B41FA5}">
                      <a16:colId xmlns:a16="http://schemas.microsoft.com/office/drawing/2014/main" val="3857003950"/>
                    </a:ext>
                  </a:extLst>
                </a:gridCol>
                <a:gridCol w="1817167">
                  <a:extLst>
                    <a:ext uri="{9D8B030D-6E8A-4147-A177-3AD203B41FA5}">
                      <a16:colId xmlns:a16="http://schemas.microsoft.com/office/drawing/2014/main" val="2764901013"/>
                    </a:ext>
                  </a:extLst>
                </a:gridCol>
                <a:gridCol w="1820716">
                  <a:extLst>
                    <a:ext uri="{9D8B030D-6E8A-4147-A177-3AD203B41FA5}">
                      <a16:colId xmlns:a16="http://schemas.microsoft.com/office/drawing/2014/main" val="3442338405"/>
                    </a:ext>
                  </a:extLst>
                </a:gridCol>
                <a:gridCol w="1426760">
                  <a:extLst>
                    <a:ext uri="{9D8B030D-6E8A-4147-A177-3AD203B41FA5}">
                      <a16:colId xmlns:a16="http://schemas.microsoft.com/office/drawing/2014/main" val="2999326048"/>
                    </a:ext>
                  </a:extLst>
                </a:gridCol>
              </a:tblGrid>
              <a:tr h="318392">
                <a:tc rowSpan="3">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fr-FR" sz="1400" b="1" u="none" strike="noStrike">
                          <a:effectLst/>
                        </a:rPr>
                        <a:t>Pratique du télétravail</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2402669"/>
                  </a:ext>
                </a:extLst>
              </a:tr>
              <a:tr h="350232">
                <a:tc vMerge="1">
                  <a:txBody>
                    <a:bodyPr/>
                    <a:lstStyle/>
                    <a:p>
                      <a:endParaRPr lang="fr-FR"/>
                    </a:p>
                  </a:txBody>
                  <a:tcPr/>
                </a:tc>
                <a:tc rowSpan="2">
                  <a:txBody>
                    <a:bodyPr/>
                    <a:lstStyle/>
                    <a:p>
                      <a:pPr algn="ctr" fontAlgn="ctr"/>
                      <a:r>
                        <a:rPr lang="fr-FR" sz="1400" b="1" u="none" strike="noStrike" dirty="0">
                          <a:effectLst/>
                        </a:rPr>
                        <a:t>Non</a:t>
                      </a:r>
                      <a:endParaRPr lang="fr-FR" sz="14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fr-FR" sz="1400" b="1" u="none" strike="noStrike" dirty="0">
                          <a:effectLst/>
                        </a:rPr>
                        <a:t>Oui</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04311482"/>
                  </a:ext>
                </a:extLst>
              </a:tr>
              <a:tr h="541267">
                <a:tc vMerge="1">
                  <a:txBody>
                    <a:bodyPr/>
                    <a:lstStyle/>
                    <a:p>
                      <a:endParaRPr lang="fr-FR"/>
                    </a:p>
                  </a:txBody>
                  <a:tcPr/>
                </a:tc>
                <a:tc vMerge="1">
                  <a:txBody>
                    <a:bodyPr/>
                    <a:lstStyle/>
                    <a:p>
                      <a:endParaRPr lang="fr-FR"/>
                    </a:p>
                  </a:txBody>
                  <a:tcPr/>
                </a:tc>
                <a:tc>
                  <a:txBody>
                    <a:bodyPr/>
                    <a:lstStyle/>
                    <a:p>
                      <a:pPr algn="ct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 jours ou plus par semaine</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460216"/>
                  </a:ext>
                </a:extLst>
              </a:tr>
              <a:tr h="318392">
                <a:tc>
                  <a:txBody>
                    <a:bodyPr/>
                    <a:lstStyle/>
                    <a:p>
                      <a:pPr algn="r" fontAlgn="ctr"/>
                      <a:r>
                        <a:rPr lang="fr-FR" sz="1400" u="none" strike="noStrike">
                          <a:effectLst/>
                        </a:rPr>
                        <a:t>État de santé altéré</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32</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7039320"/>
                  </a:ext>
                </a:extLst>
              </a:tr>
              <a:tr h="318392">
                <a:tc>
                  <a:txBody>
                    <a:bodyPr/>
                    <a:lstStyle/>
                    <a:p>
                      <a:pPr algn="r" fontAlgn="ctr"/>
                      <a:r>
                        <a:rPr lang="fr-FR" sz="1400" u="none" strike="noStrike">
                          <a:effectLst/>
                        </a:rPr>
                        <a:t>Maladie chronique</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80946875"/>
                  </a:ext>
                </a:extLst>
              </a:tr>
              <a:tr h="318392">
                <a:tc>
                  <a:txBody>
                    <a:bodyPr/>
                    <a:lstStyle/>
                    <a:p>
                      <a:pPr algn="r" fontAlgn="ctr"/>
                      <a:r>
                        <a:rPr lang="fr-FR" sz="1400" u="none" strike="noStrike">
                          <a:effectLst/>
                        </a:rPr>
                        <a:t>Limitations fonctionnelles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94865482"/>
                  </a:ext>
                </a:extLst>
              </a:tr>
              <a:tr h="318392">
                <a:tc>
                  <a:txBody>
                    <a:bodyPr/>
                    <a:lstStyle/>
                    <a:p>
                      <a:pPr algn="r" fontAlgn="ctr"/>
                      <a:r>
                        <a:rPr lang="fr-FR" sz="1400" u="none" strike="noStrike">
                          <a:effectLst/>
                        </a:rPr>
                        <a:t>Douleurs fréquentes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3498355"/>
                  </a:ext>
                </a:extLst>
              </a:tr>
              <a:tr h="318392">
                <a:tc>
                  <a:txBody>
                    <a:bodyPr/>
                    <a:lstStyle/>
                    <a:p>
                      <a:pPr algn="r" fontAlgn="ctr"/>
                      <a:r>
                        <a:rPr lang="fr-FR" sz="1400" u="none" strike="noStrike">
                          <a:effectLst/>
                        </a:rPr>
                        <a:t>Risque dépressif élevé</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2525122"/>
                  </a:ext>
                </a:extLst>
              </a:tr>
              <a:tr h="318392">
                <a:tc>
                  <a:txBody>
                    <a:bodyPr/>
                    <a:lstStyle/>
                    <a:p>
                      <a:pPr algn="r" fontAlgn="ctr"/>
                      <a:r>
                        <a:rPr lang="fr-FR" sz="1400" u="none" strike="noStrike">
                          <a:effectLst/>
                        </a:rPr>
                        <a:t>Troubles du sommeil</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40</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7948279"/>
                  </a:ext>
                </a:extLst>
              </a:tr>
            </a:tbl>
          </a:graphicData>
        </a:graphic>
      </p:graphicFrame>
    </p:spTree>
    <p:extLst>
      <p:ext uri="{BB962C8B-B14F-4D97-AF65-F5344CB8AC3E}">
        <p14:creationId xmlns:p14="http://schemas.microsoft.com/office/powerpoint/2010/main" val="13380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35</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2.7</a:t>
            </a:r>
            <a:r>
              <a:rPr lang="fr-FR" sz="1800" dirty="0">
                <a:solidFill>
                  <a:schemeClr val="accent5">
                    <a:lumMod val="75000"/>
                  </a:schemeClr>
                </a:solidFill>
              </a:rPr>
              <a:t>. Présence et absence au travail en cas de maladie, selon la pratique du télétravail et le genre au cours des trois derniers mois de 2023</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6" name="Tableau 5"/>
          <p:cNvGraphicFramePr>
            <a:graphicFrameLocks noGrp="1"/>
          </p:cNvGraphicFramePr>
          <p:nvPr>
            <p:extLst>
              <p:ext uri="{D42A27DB-BD31-4B8C-83A1-F6EECF244321}">
                <p14:modId xmlns:p14="http://schemas.microsoft.com/office/powerpoint/2010/main" val="147812739"/>
              </p:ext>
            </p:extLst>
          </p:nvPr>
        </p:nvGraphicFramePr>
        <p:xfrm>
          <a:off x="1049548" y="1728754"/>
          <a:ext cx="10095779" cy="4036328"/>
        </p:xfrm>
        <a:graphic>
          <a:graphicData uri="http://schemas.openxmlformats.org/drawingml/2006/table">
            <a:tbl>
              <a:tblPr>
                <a:tableStyleId>{5C22544A-7EE6-4342-B048-85BDC9FD1C3A}</a:tableStyleId>
              </a:tblPr>
              <a:tblGrid>
                <a:gridCol w="4839843">
                  <a:extLst>
                    <a:ext uri="{9D8B030D-6E8A-4147-A177-3AD203B41FA5}">
                      <a16:colId xmlns:a16="http://schemas.microsoft.com/office/drawing/2014/main" val="4145054104"/>
                    </a:ext>
                  </a:extLst>
                </a:gridCol>
                <a:gridCol w="1313984">
                  <a:extLst>
                    <a:ext uri="{9D8B030D-6E8A-4147-A177-3AD203B41FA5}">
                      <a16:colId xmlns:a16="http://schemas.microsoft.com/office/drawing/2014/main" val="696156493"/>
                    </a:ext>
                  </a:extLst>
                </a:gridCol>
                <a:gridCol w="1313984">
                  <a:extLst>
                    <a:ext uri="{9D8B030D-6E8A-4147-A177-3AD203B41FA5}">
                      <a16:colId xmlns:a16="http://schemas.microsoft.com/office/drawing/2014/main" val="4224652548"/>
                    </a:ext>
                  </a:extLst>
                </a:gridCol>
                <a:gridCol w="1313984">
                  <a:extLst>
                    <a:ext uri="{9D8B030D-6E8A-4147-A177-3AD203B41FA5}">
                      <a16:colId xmlns:a16="http://schemas.microsoft.com/office/drawing/2014/main" val="160059131"/>
                    </a:ext>
                  </a:extLst>
                </a:gridCol>
                <a:gridCol w="1313984">
                  <a:extLst>
                    <a:ext uri="{9D8B030D-6E8A-4147-A177-3AD203B41FA5}">
                      <a16:colId xmlns:a16="http://schemas.microsoft.com/office/drawing/2014/main" val="2778928670"/>
                    </a:ext>
                  </a:extLst>
                </a:gridCol>
              </a:tblGrid>
              <a:tr h="242164">
                <a:tc rowSpan="3">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952" marR="5952" marT="5952" marB="0" anchor="ctr"/>
                </a:tc>
                <a:tc gridSpan="4">
                  <a:txBody>
                    <a:bodyPr/>
                    <a:lstStyle/>
                    <a:p>
                      <a:pPr algn="ctr" fontAlgn="ctr"/>
                      <a:r>
                        <a:rPr lang="fr-FR" sz="1400" b="1" u="none" strike="noStrike" dirty="0">
                          <a:effectLst/>
                        </a:rPr>
                        <a:t>Pratique du télétravail</a:t>
                      </a:r>
                      <a:endParaRPr lang="fr-FR" sz="1400" b="1" i="0" u="none" strike="noStrike" dirty="0">
                        <a:solidFill>
                          <a:srgbClr val="000000"/>
                        </a:solidFill>
                        <a:effectLst/>
                        <a:latin typeface="Calibri" panose="020F0502020204030204" pitchFamily="34" charset="0"/>
                      </a:endParaRPr>
                    </a:p>
                  </a:txBody>
                  <a:tcPr marL="5952" marR="5952" marT="5952"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3650103"/>
                  </a:ext>
                </a:extLst>
              </a:tr>
              <a:tr h="242164">
                <a:tc vMerge="1">
                  <a:txBody>
                    <a:bodyPr/>
                    <a:lstStyle/>
                    <a:p>
                      <a:endParaRPr lang="fr-FR"/>
                    </a:p>
                  </a:txBody>
                  <a:tcPr/>
                </a:tc>
                <a:tc rowSpan="2">
                  <a:txBody>
                    <a:bodyPr/>
                    <a:lstStyle/>
                    <a:p>
                      <a:pPr algn="ctr" fontAlgn="ctr"/>
                      <a:r>
                        <a:rPr lang="fr-FR" sz="1400" b="1" u="none" strike="noStrike" dirty="0">
                          <a:effectLst/>
                        </a:rPr>
                        <a:t>Non</a:t>
                      </a:r>
                      <a:endParaRPr lang="fr-FR" sz="1400" b="1" i="0" u="none" strike="noStrike" dirty="0">
                        <a:solidFill>
                          <a:srgbClr val="000000"/>
                        </a:solidFill>
                        <a:effectLst/>
                        <a:latin typeface="Calibri" panose="020F0502020204030204" pitchFamily="34" charset="0"/>
                      </a:endParaRPr>
                    </a:p>
                  </a:txBody>
                  <a:tcPr marL="5952" marR="5952" marT="5952" marB="0" anchor="ctr"/>
                </a:tc>
                <a:tc gridSpan="3">
                  <a:txBody>
                    <a:bodyPr/>
                    <a:lstStyle/>
                    <a:p>
                      <a:pPr algn="ctr" fontAlgn="ctr"/>
                      <a:r>
                        <a:rPr lang="fr-FR" sz="1400" b="1" u="none" strike="noStrike" dirty="0">
                          <a:effectLst/>
                        </a:rPr>
                        <a:t>Oui</a:t>
                      </a:r>
                      <a:endParaRPr lang="fr-FR" sz="1400" b="1" i="0" u="none" strike="noStrike" dirty="0">
                        <a:solidFill>
                          <a:srgbClr val="000000"/>
                        </a:solidFill>
                        <a:effectLst/>
                        <a:latin typeface="Calibri" panose="020F0502020204030204" pitchFamily="34" charset="0"/>
                      </a:endParaRPr>
                    </a:p>
                  </a:txBody>
                  <a:tcPr marL="5952" marR="5952" marT="5952"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9207631"/>
                  </a:ext>
                </a:extLst>
              </a:tr>
              <a:tr h="617515">
                <a:tc vMerge="1">
                  <a:txBody>
                    <a:bodyPr/>
                    <a:lstStyle/>
                    <a:p>
                      <a:endParaRPr lang="fr-FR"/>
                    </a:p>
                  </a:txBody>
                  <a:tcPr/>
                </a:tc>
                <a:tc vMerge="1">
                  <a:txBody>
                    <a:bodyPr/>
                    <a:lstStyle/>
                    <a:p>
                      <a:endParaRPr lang="fr-FR"/>
                    </a:p>
                  </a:txBody>
                  <a:tcPr/>
                </a:tc>
                <a:tc>
                  <a:txBody>
                    <a:bodyPr/>
                    <a:lstStyle/>
                    <a:p>
                      <a:pPr algn="ct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b="1" u="none" strike="noStrike" dirty="0">
                          <a:effectLst/>
                        </a:rPr>
                        <a:t>2 jours ou plus par semaine</a:t>
                      </a:r>
                      <a:endParaRPr lang="fr-FR" sz="1400" b="1" i="0" u="none" strike="noStrike" dirty="0">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4141917760"/>
                  </a:ext>
                </a:extLst>
              </a:tr>
              <a:tr h="242164">
                <a:tc gridSpan="5">
                  <a:txBody>
                    <a:bodyPr/>
                    <a:lstStyle/>
                    <a:p>
                      <a:pPr algn="l"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5952" marR="5952" marT="5952"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01658502"/>
                  </a:ext>
                </a:extLst>
              </a:tr>
              <a:tr h="242164">
                <a:tc>
                  <a:txBody>
                    <a:bodyPr/>
                    <a:lstStyle/>
                    <a:p>
                      <a:pPr algn="l" fontAlgn="ctr"/>
                      <a:r>
                        <a:rPr lang="fr-FR" sz="1400" u="none" strike="noStrike">
                          <a:effectLst/>
                        </a:rPr>
                        <a:t>Nombre de jours de présence (a)</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3,3</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2,7</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2996328549"/>
                  </a:ext>
                </a:extLst>
              </a:tr>
              <a:tr h="242164">
                <a:tc>
                  <a:txBody>
                    <a:bodyPr/>
                    <a:lstStyle/>
                    <a:p>
                      <a:pPr algn="l" fontAlgn="ctr"/>
                      <a:r>
                        <a:rPr lang="fr-FR" sz="1400" u="none" strike="noStrike">
                          <a:effectLst/>
                        </a:rPr>
                        <a:t>Nombre de jours d'absence (b)</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4,1</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928814098"/>
                  </a:ext>
                </a:extLst>
              </a:tr>
              <a:tr h="242164">
                <a:tc>
                  <a:txBody>
                    <a:bodyPr/>
                    <a:lstStyle/>
                    <a:p>
                      <a:pPr algn="l" fontAlgn="ctr"/>
                      <a:r>
                        <a:rPr lang="fr-FR" sz="1400" u="none" strike="noStrike">
                          <a:effectLst/>
                        </a:rPr>
                        <a:t>Taux de présentéisme (a / a+b)</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53%</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458125977"/>
                  </a:ext>
                </a:extLst>
              </a:tr>
              <a:tr h="242164">
                <a:tc gridSpan="5">
                  <a:txBody>
                    <a:bodyPr/>
                    <a:lstStyle/>
                    <a:p>
                      <a:pPr algn="l" fontAlgn="ctr"/>
                      <a:r>
                        <a:rPr lang="fr-FR" sz="1400" b="1" u="none" strike="noStrike" dirty="0">
                          <a:effectLst/>
                        </a:rPr>
                        <a:t>Femmes</a:t>
                      </a:r>
                      <a:endParaRPr lang="fr-FR" sz="1400" b="1" i="0" u="none" strike="noStrike" dirty="0">
                        <a:solidFill>
                          <a:srgbClr val="000000"/>
                        </a:solidFill>
                        <a:effectLst/>
                        <a:latin typeface="Calibri" panose="020F0502020204030204" pitchFamily="34" charset="0"/>
                      </a:endParaRPr>
                    </a:p>
                  </a:txBody>
                  <a:tcPr marL="5952" marR="5952" marT="5952"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67913287"/>
                  </a:ext>
                </a:extLst>
              </a:tr>
              <a:tr h="242164">
                <a:tc>
                  <a:txBody>
                    <a:bodyPr/>
                    <a:lstStyle/>
                    <a:p>
                      <a:pPr algn="l" fontAlgn="ctr"/>
                      <a:r>
                        <a:rPr lang="fr-FR" sz="1400" u="none" strike="noStrike">
                          <a:effectLst/>
                        </a:rPr>
                        <a:t>Nombre de jours de présence (a)</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3,2</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3,1</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3,4</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3131483300"/>
                  </a:ext>
                </a:extLst>
              </a:tr>
              <a:tr h="242164">
                <a:tc>
                  <a:txBody>
                    <a:bodyPr/>
                    <a:lstStyle/>
                    <a:p>
                      <a:pPr algn="l" fontAlgn="ctr"/>
                      <a:r>
                        <a:rPr lang="fr-FR" sz="1400" u="none" strike="noStrike">
                          <a:effectLst/>
                        </a:rPr>
                        <a:t>Nombre de jours d'absence (b)</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4,9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3,1</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2,7</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1159928554"/>
                  </a:ext>
                </a:extLst>
              </a:tr>
              <a:tr h="242164">
                <a:tc>
                  <a:txBody>
                    <a:bodyPr/>
                    <a:lstStyle/>
                    <a:p>
                      <a:pPr algn="l" fontAlgn="ctr"/>
                      <a:r>
                        <a:rPr lang="fr-FR" sz="1400" u="none" strike="noStrike" dirty="0">
                          <a:effectLst/>
                        </a:rPr>
                        <a:t>Taux de présentéisme (a / </a:t>
                      </a:r>
                      <a:r>
                        <a:rPr lang="fr-FR" sz="1400" u="none" strike="noStrike" dirty="0" err="1">
                          <a:effectLst/>
                        </a:rPr>
                        <a:t>a+b</a:t>
                      </a:r>
                      <a:r>
                        <a:rPr lang="fr-FR" sz="1400" u="none" strike="noStrike" dirty="0">
                          <a:effectLst/>
                        </a:rPr>
                        <a:t>)</a:t>
                      </a:r>
                      <a:endParaRPr lang="fr-FR" sz="1400" b="0" i="0" u="none" strike="noStrike" dirty="0">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52%</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48%</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509478896"/>
                  </a:ext>
                </a:extLst>
              </a:tr>
              <a:tr h="242164">
                <a:tc gridSpan="5">
                  <a:txBody>
                    <a:bodyPr/>
                    <a:lstStyle/>
                    <a:p>
                      <a:pPr algn="l" fontAlgn="ctr"/>
                      <a:r>
                        <a:rPr lang="fr-FR" sz="1400" b="1" u="none" strike="noStrike" dirty="0">
                          <a:effectLst/>
                        </a:rPr>
                        <a:t>Hommes</a:t>
                      </a:r>
                      <a:endParaRPr lang="fr-FR" sz="1400" b="1" i="0" u="none" strike="noStrike" dirty="0">
                        <a:solidFill>
                          <a:srgbClr val="000000"/>
                        </a:solidFill>
                        <a:effectLst/>
                        <a:latin typeface="Calibri" panose="020F0502020204030204" pitchFamily="34" charset="0"/>
                      </a:endParaRPr>
                    </a:p>
                  </a:txBody>
                  <a:tcPr marL="5952" marR="5952" marT="5952"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44511543"/>
                  </a:ext>
                </a:extLst>
              </a:tr>
              <a:tr h="242164">
                <a:tc>
                  <a:txBody>
                    <a:bodyPr/>
                    <a:lstStyle/>
                    <a:p>
                      <a:pPr algn="l" fontAlgn="ctr"/>
                      <a:r>
                        <a:rPr lang="fr-FR" sz="1400" u="none" strike="noStrike">
                          <a:effectLst/>
                        </a:rPr>
                        <a:t>Nombre de jours de présence (a)</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3,5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2469101302"/>
                  </a:ext>
                </a:extLst>
              </a:tr>
              <a:tr h="242164">
                <a:tc>
                  <a:txBody>
                    <a:bodyPr/>
                    <a:lstStyle/>
                    <a:p>
                      <a:pPr algn="l" fontAlgn="ctr"/>
                      <a:r>
                        <a:rPr lang="fr-FR" sz="1400" u="none" strike="noStrike">
                          <a:effectLst/>
                        </a:rPr>
                        <a:t>Nombre de jours d'absence (b)</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775566068"/>
                  </a:ext>
                </a:extLst>
              </a:tr>
              <a:tr h="242164">
                <a:tc>
                  <a:txBody>
                    <a:bodyPr/>
                    <a:lstStyle/>
                    <a:p>
                      <a:pPr algn="l" fontAlgn="ctr"/>
                      <a:r>
                        <a:rPr lang="fr-FR" sz="1400" u="none" strike="noStrike">
                          <a:effectLst/>
                        </a:rPr>
                        <a:t>Taux de présentéisme (a / a+b)</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5952" marR="5952" marT="5952" marB="0" anchor="ctr"/>
                </a:tc>
                <a:tc>
                  <a:txBody>
                    <a:bodyPr/>
                    <a:lstStyle/>
                    <a:p>
                      <a:pPr algn="ctr" fontAlgn="ctr"/>
                      <a:r>
                        <a:rPr lang="fr-FR" sz="1400" u="none" strike="noStrike" dirty="0">
                          <a:effectLst/>
                        </a:rPr>
                        <a:t>56%</a:t>
                      </a:r>
                      <a:endParaRPr lang="fr-FR" sz="1400" b="0" i="0" u="none" strike="noStrike" dirty="0">
                        <a:solidFill>
                          <a:srgbClr val="000000"/>
                        </a:solidFill>
                        <a:effectLst/>
                        <a:latin typeface="Calibri" panose="020F0502020204030204" pitchFamily="34" charset="0"/>
                      </a:endParaRPr>
                    </a:p>
                  </a:txBody>
                  <a:tcPr marL="5952" marR="5952" marT="5952" marB="0" anchor="ctr"/>
                </a:tc>
                <a:extLst>
                  <a:ext uri="{0D108BD9-81ED-4DB2-BD59-A6C34878D82A}">
                    <a16:rowId xmlns:a16="http://schemas.microsoft.com/office/drawing/2014/main" val="3477068767"/>
                  </a:ext>
                </a:extLst>
              </a:tr>
            </a:tbl>
          </a:graphicData>
        </a:graphic>
      </p:graphicFrame>
    </p:spTree>
    <p:extLst>
      <p:ext uri="{BB962C8B-B14F-4D97-AF65-F5344CB8AC3E}">
        <p14:creationId xmlns:p14="http://schemas.microsoft.com/office/powerpoint/2010/main" val="388016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36</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2.8</a:t>
            </a:r>
            <a:r>
              <a:rPr lang="fr-FR" sz="1800" dirty="0">
                <a:solidFill>
                  <a:schemeClr val="accent5">
                    <a:lumMod val="75000"/>
                  </a:schemeClr>
                </a:solidFill>
              </a:rPr>
              <a:t>. Environnement professionnel des télétravailleurs, en 2023 </a:t>
            </a:r>
            <a:r>
              <a:rPr lang="fr-FR" sz="1800" dirty="0" smtClean="0">
                <a:solidFill>
                  <a:schemeClr val="accent5">
                    <a:lumMod val="75000"/>
                  </a:schemeClr>
                </a:solidFill>
              </a:rPr>
              <a:t>(</a:t>
            </a:r>
            <a:r>
              <a:rPr lang="fr-FR" sz="1800" dirty="0">
                <a:solidFill>
                  <a:schemeClr val="accent5">
                    <a:lumMod val="75000"/>
                  </a:schemeClr>
                </a:solidFill>
              </a:rPr>
              <a:t>en </a:t>
            </a:r>
            <a:r>
              <a:rPr lang="fr-FR" sz="1800" dirty="0" smtClean="0">
                <a:solidFill>
                  <a:schemeClr val="accent5">
                    <a:lumMod val="75000"/>
                  </a:schemeClr>
                </a:solidFill>
              </a:rPr>
              <a:t>% des salariés)</a:t>
            </a:r>
            <a:endParaRPr lang="fr-FR" sz="1800" dirty="0">
              <a:solidFill>
                <a:schemeClr val="accent5">
                  <a:lumMod val="75000"/>
                </a:schemeClr>
              </a:solidFill>
            </a:endParaRP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télétravailleurs en 2023,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766920444"/>
              </p:ext>
            </p:extLst>
          </p:nvPr>
        </p:nvGraphicFramePr>
        <p:xfrm>
          <a:off x="910866" y="1796422"/>
          <a:ext cx="10174078" cy="3966022"/>
        </p:xfrm>
        <a:graphic>
          <a:graphicData uri="http://schemas.openxmlformats.org/drawingml/2006/table">
            <a:tbl>
              <a:tblPr>
                <a:tableStyleId>{5C22544A-7EE6-4342-B048-85BDC9FD1C3A}</a:tableStyleId>
              </a:tblPr>
              <a:tblGrid>
                <a:gridCol w="5322454">
                  <a:extLst>
                    <a:ext uri="{9D8B030D-6E8A-4147-A177-3AD203B41FA5}">
                      <a16:colId xmlns:a16="http://schemas.microsoft.com/office/drawing/2014/main" val="1746522988"/>
                    </a:ext>
                  </a:extLst>
                </a:gridCol>
                <a:gridCol w="1617208">
                  <a:extLst>
                    <a:ext uri="{9D8B030D-6E8A-4147-A177-3AD203B41FA5}">
                      <a16:colId xmlns:a16="http://schemas.microsoft.com/office/drawing/2014/main" val="4056649396"/>
                    </a:ext>
                  </a:extLst>
                </a:gridCol>
                <a:gridCol w="1617208">
                  <a:extLst>
                    <a:ext uri="{9D8B030D-6E8A-4147-A177-3AD203B41FA5}">
                      <a16:colId xmlns:a16="http://schemas.microsoft.com/office/drawing/2014/main" val="2523599272"/>
                    </a:ext>
                  </a:extLst>
                </a:gridCol>
                <a:gridCol w="1617208">
                  <a:extLst>
                    <a:ext uri="{9D8B030D-6E8A-4147-A177-3AD203B41FA5}">
                      <a16:colId xmlns:a16="http://schemas.microsoft.com/office/drawing/2014/main" val="2223071429"/>
                    </a:ext>
                  </a:extLst>
                </a:gridCol>
              </a:tblGrid>
              <a:tr h="251806">
                <a:tc rowSpan="2">
                  <a:txBody>
                    <a:bodyPr/>
                    <a:lstStyle/>
                    <a:p>
                      <a:pPr algn="ctr"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ctr"/>
                      <a:r>
                        <a:rPr lang="fr-FR" sz="1400" b="1" u="none" strike="noStrike">
                          <a:effectLst/>
                        </a:rPr>
                        <a:t>Fréquence de télétravail</a:t>
                      </a:r>
                      <a:endParaRPr lang="fr-FR" sz="1400" b="1" i="0" u="none" strike="noStrike">
                        <a:solidFill>
                          <a:srgbClr val="000000"/>
                        </a:solidFill>
                        <a:effectLst/>
                        <a:latin typeface="Calibri" panose="020F0502020204030204" pitchFamily="34" charset="0"/>
                      </a:endParaRPr>
                    </a:p>
                  </a:txBody>
                  <a:tcPr marL="6274" marR="6274" marT="6274" marB="0" anchor="ctr"/>
                </a:tc>
                <a:tc hMerge="1">
                  <a:txBody>
                    <a:bodyPr/>
                    <a:lstStyle/>
                    <a:p>
                      <a:endParaRPr lang="fr-FR"/>
                    </a:p>
                  </a:txBody>
                  <a:tcPr/>
                </a:tc>
                <a:tc rowSpan="2">
                  <a:txBody>
                    <a:bodyPr/>
                    <a:lstStyle/>
                    <a:p>
                      <a:pPr algn="ctr" fontAlgn="ctr"/>
                      <a:r>
                        <a:rPr lang="fr-FR" sz="1400" b="1" u="none" strike="noStrike">
                          <a:effectLst/>
                        </a:rPr>
                        <a:t>Ensemble</a:t>
                      </a:r>
                      <a:endParaRPr lang="fr-FR" sz="1400" b="1"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79540633"/>
                  </a:ext>
                </a:extLst>
              </a:tr>
              <a:tr h="440738">
                <a:tc vMerge="1">
                  <a:txBody>
                    <a:bodyPr/>
                    <a:lstStyle/>
                    <a:p>
                      <a:endParaRPr lang="fr-FR"/>
                    </a:p>
                  </a:txBody>
                  <a:tcPr/>
                </a:tc>
                <a:tc>
                  <a:txBody>
                    <a:bodyPr/>
                    <a:lstStyle/>
                    <a:p>
                      <a:pPr algn="ctr" fontAlgn="ctr"/>
                      <a:r>
                        <a:rPr lang="fr-FR" sz="1400" b="1" u="none" strike="noStrike" dirty="0">
                          <a:effectLst/>
                        </a:rPr>
                        <a:t>1 jour ou moins par semaine</a:t>
                      </a:r>
                      <a:endParaRPr lang="fr-FR"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b="1" u="none" strike="noStrike" dirty="0">
                          <a:effectLst/>
                        </a:rPr>
                        <a:t>2 jours ou plus par semaine</a:t>
                      </a:r>
                      <a:endParaRPr lang="fr-FR" sz="1400" b="1" i="0" u="none" strike="noStrike" dirty="0">
                        <a:solidFill>
                          <a:srgbClr val="000000"/>
                        </a:solidFill>
                        <a:effectLst/>
                        <a:latin typeface="Calibri" panose="020F0502020204030204" pitchFamily="34" charset="0"/>
                      </a:endParaRPr>
                    </a:p>
                  </a:txBody>
                  <a:tcPr marL="6274" marR="6274" marT="6274" marB="0" anchor="ctr"/>
                </a:tc>
                <a:tc vMerge="1">
                  <a:txBody>
                    <a:bodyPr/>
                    <a:lstStyle/>
                    <a:p>
                      <a:endParaRPr lang="fr-FR"/>
                    </a:p>
                  </a:txBody>
                  <a:tcPr/>
                </a:tc>
                <a:extLst>
                  <a:ext uri="{0D108BD9-81ED-4DB2-BD59-A6C34878D82A}">
                    <a16:rowId xmlns:a16="http://schemas.microsoft.com/office/drawing/2014/main" val="1964471333"/>
                  </a:ext>
                </a:extLst>
              </a:tr>
              <a:tr h="251806">
                <a:tc gridSpan="4">
                  <a:txBody>
                    <a:bodyPr/>
                    <a:lstStyle/>
                    <a:p>
                      <a:pPr algn="l" fontAlgn="ctr"/>
                      <a:r>
                        <a:rPr lang="fr-FR" sz="1400" b="1" u="none" strike="noStrike" dirty="0">
                          <a:effectLst/>
                        </a:rPr>
                        <a:t>Lieu principal du télétravail</a:t>
                      </a:r>
                      <a:endParaRPr lang="fr-FR"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07844693"/>
                  </a:ext>
                </a:extLst>
              </a:tr>
              <a:tr h="251806">
                <a:tc>
                  <a:txBody>
                    <a:bodyPr/>
                    <a:lstStyle/>
                    <a:p>
                      <a:pPr algn="r" fontAlgn="b"/>
                      <a:r>
                        <a:rPr lang="fr-FR" sz="1400" u="none" strike="noStrike">
                          <a:effectLst/>
                        </a:rPr>
                        <a:t>Domicile</a:t>
                      </a:r>
                      <a:endParaRPr lang="fr-FR"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ctr"/>
                      <a:r>
                        <a:rPr lang="fr-FR" sz="1400" u="none" strike="noStrike">
                          <a:effectLst/>
                        </a:rPr>
                        <a:t>98</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98</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98</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3889014259"/>
                  </a:ext>
                </a:extLst>
              </a:tr>
              <a:tr h="251806">
                <a:tc>
                  <a:txBody>
                    <a:bodyPr/>
                    <a:lstStyle/>
                    <a:p>
                      <a:pPr algn="r" fontAlgn="b"/>
                      <a:r>
                        <a:rPr lang="fr-FR" sz="1400" u="none" strike="noStrike">
                          <a:effectLst/>
                        </a:rPr>
                        <a:t>Espace spécifique (coworking, tiers-lieu), autre</a:t>
                      </a:r>
                      <a:endParaRPr lang="fr-FR"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ctr"/>
                      <a:r>
                        <a:rPr lang="fr-FR" sz="1400" u="none" strike="noStrike">
                          <a:effectLst/>
                        </a:rPr>
                        <a:t>2</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2</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2</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2156935574"/>
                  </a:ext>
                </a:extLst>
              </a:tr>
              <a:tr h="251806">
                <a:tc gridSpan="4">
                  <a:txBody>
                    <a:bodyPr/>
                    <a:lstStyle/>
                    <a:p>
                      <a:pPr algn="l" fontAlgn="ctr"/>
                      <a:r>
                        <a:rPr lang="fr-FR" sz="1400" b="1" u="none" strike="noStrike" dirty="0">
                          <a:effectLst/>
                        </a:rPr>
                        <a:t>Environnement sur site</a:t>
                      </a:r>
                      <a:endParaRPr lang="fr-FR"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2751764"/>
                  </a:ext>
                </a:extLst>
              </a:tr>
              <a:tr h="251806">
                <a:tc>
                  <a:txBody>
                    <a:bodyPr/>
                    <a:lstStyle/>
                    <a:p>
                      <a:pPr algn="r" fontAlgn="ctr"/>
                      <a:r>
                        <a:rPr lang="fr-FR" sz="1400" u="none" strike="noStrike">
                          <a:effectLst/>
                        </a:rPr>
                        <a:t>Open space</a:t>
                      </a:r>
                      <a:endParaRPr lang="fr-FR" sz="1400" b="0" i="1"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66</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186840547"/>
                  </a:ext>
                </a:extLst>
              </a:tr>
              <a:tr h="251806">
                <a:tc>
                  <a:txBody>
                    <a:bodyPr/>
                    <a:lstStyle/>
                    <a:p>
                      <a:pPr algn="r" fontAlgn="ctr"/>
                      <a:r>
                        <a:rPr lang="fr-FR" sz="1400" u="none" strike="noStrike">
                          <a:effectLst/>
                        </a:rPr>
                        <a:t>Flex office</a:t>
                      </a:r>
                      <a:endParaRPr lang="fr-FR" sz="1400" b="0" i="1"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35</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2208320036"/>
                  </a:ext>
                </a:extLst>
              </a:tr>
              <a:tr h="251806">
                <a:tc gridSpan="4">
                  <a:txBody>
                    <a:bodyPr/>
                    <a:lstStyle/>
                    <a:p>
                      <a:pPr algn="l" fontAlgn="ctr"/>
                      <a:r>
                        <a:rPr lang="fr-FR" sz="1400" b="1" u="none" strike="noStrike" dirty="0">
                          <a:effectLst/>
                        </a:rPr>
                        <a:t>Environnement à distance</a:t>
                      </a:r>
                      <a:endParaRPr lang="fr-FR"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8791493"/>
                  </a:ext>
                </a:extLst>
              </a:tr>
              <a:tr h="251806">
                <a:tc>
                  <a:txBody>
                    <a:bodyPr/>
                    <a:lstStyle/>
                    <a:p>
                      <a:pPr algn="r" fontAlgn="ctr"/>
                      <a:r>
                        <a:rPr lang="fr-FR" sz="1400" u="none" strike="noStrike">
                          <a:effectLst/>
                        </a:rPr>
                        <a:t>Pièce consacrée au télétravail à la maison</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38</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52</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3308842071"/>
                  </a:ext>
                </a:extLst>
              </a:tr>
              <a:tr h="251806">
                <a:tc gridSpan="4">
                  <a:txBody>
                    <a:bodyPr/>
                    <a:lstStyle/>
                    <a:p>
                      <a:pPr algn="l" fontAlgn="ctr"/>
                      <a:r>
                        <a:rPr lang="fr-FR" sz="1400" b="1" u="none" strike="noStrike" dirty="0">
                          <a:effectLst/>
                        </a:rPr>
                        <a:t>Collectif de travail</a:t>
                      </a:r>
                      <a:endParaRPr lang="fr-FR"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34124009"/>
                  </a:ext>
                </a:extLst>
              </a:tr>
              <a:tr h="251806">
                <a:tc>
                  <a:txBody>
                    <a:bodyPr/>
                    <a:lstStyle/>
                    <a:p>
                      <a:pPr algn="r" fontAlgn="ctr"/>
                      <a:r>
                        <a:rPr lang="fr-FR" sz="1400" u="none" strike="noStrike">
                          <a:effectLst/>
                        </a:rPr>
                        <a:t>Collègues qui télétravaillent</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42</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80</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61</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2474011763"/>
                  </a:ext>
                </a:extLst>
              </a:tr>
              <a:tr h="251806">
                <a:tc>
                  <a:txBody>
                    <a:bodyPr/>
                    <a:lstStyle/>
                    <a:p>
                      <a:pPr algn="r" fontAlgn="ctr"/>
                      <a:r>
                        <a:rPr lang="fr-FR" sz="1400" u="none" strike="noStrike">
                          <a:effectLst/>
                        </a:rPr>
                        <a:t>Supérieur hiérarchique qui télétravaille</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58</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84</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71</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2477858357"/>
                  </a:ext>
                </a:extLst>
              </a:tr>
              <a:tr h="251806">
                <a:tc>
                  <a:txBody>
                    <a:bodyPr/>
                    <a:lstStyle/>
                    <a:p>
                      <a:pPr algn="r" fontAlgn="ctr"/>
                      <a:r>
                        <a:rPr lang="fr-FR" sz="1400" u="none" strike="noStrike">
                          <a:effectLst/>
                        </a:rPr>
                        <a:t>Collègues ou supérieur hiérarchique qui télétravaillent</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70</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93</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81</a:t>
                      </a:r>
                      <a:endParaRPr lang="fr-FR" sz="1400" b="0" i="0" u="none" strike="noStrike">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3386196218"/>
                  </a:ext>
                </a:extLst>
              </a:tr>
              <a:tr h="251806">
                <a:tc>
                  <a:txBody>
                    <a:bodyPr/>
                    <a:lstStyle/>
                    <a:p>
                      <a:pPr algn="r" fontAlgn="ctr"/>
                      <a:r>
                        <a:rPr lang="fr-FR" sz="1400" u="none" strike="noStrike">
                          <a:effectLst/>
                        </a:rPr>
                        <a:t>Au moins un jour de présence obligatoire commun</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a:effectLst/>
                        </a:rPr>
                        <a:t>52</a:t>
                      </a:r>
                      <a:endParaRPr lang="fr-FR"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fr-FR" sz="1400" u="none" strike="noStrike" dirty="0">
                          <a:effectLst/>
                        </a:rPr>
                        <a:t>53</a:t>
                      </a:r>
                      <a:endParaRPr lang="fr-FR" sz="1400" b="0" i="0" u="none" strike="noStrike" dirty="0">
                        <a:solidFill>
                          <a:srgbClr val="000000"/>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2716010134"/>
                  </a:ext>
                </a:extLst>
              </a:tr>
            </a:tbl>
          </a:graphicData>
        </a:graphic>
      </p:graphicFrame>
    </p:spTree>
    <p:extLst>
      <p:ext uri="{BB962C8B-B14F-4D97-AF65-F5344CB8AC3E}">
        <p14:creationId xmlns:p14="http://schemas.microsoft.com/office/powerpoint/2010/main" val="28417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37</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2.9</a:t>
            </a:r>
            <a:r>
              <a:rPr lang="fr-FR" sz="1800" dirty="0">
                <a:solidFill>
                  <a:schemeClr val="accent5">
                    <a:lumMod val="75000"/>
                  </a:schemeClr>
                </a:solidFill>
              </a:rPr>
              <a:t>. Différences de conditions de travail des télétravailleurs entre présence sur site et activité à distance selon les souhaits de télétravail, en 2023</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télétravailleurs en 2023,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6" name="Graphique 5"/>
          <p:cNvGraphicFramePr>
            <a:graphicFrameLocks/>
          </p:cNvGraphicFramePr>
          <p:nvPr>
            <p:extLst>
              <p:ext uri="{D42A27DB-BD31-4B8C-83A1-F6EECF244321}">
                <p14:modId xmlns:p14="http://schemas.microsoft.com/office/powerpoint/2010/main" val="3401215015"/>
              </p:ext>
            </p:extLst>
          </p:nvPr>
        </p:nvGraphicFramePr>
        <p:xfrm>
          <a:off x="612475" y="1766886"/>
          <a:ext cx="10653623" cy="4047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0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38</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2.10. </a:t>
            </a:r>
            <a:r>
              <a:rPr lang="fr-FR" sz="1800" dirty="0">
                <a:solidFill>
                  <a:schemeClr val="accent5">
                    <a:lumMod val="75000"/>
                  </a:schemeClr>
                </a:solidFill>
              </a:rPr>
              <a:t>Articulation entre vie professionnelle et vie privée des salariés en couple selon la pratique et les souhaits de télétravail, en 2023 (en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couple,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7" name="Tableau 6"/>
          <p:cNvGraphicFramePr>
            <a:graphicFrameLocks noGrp="1"/>
          </p:cNvGraphicFramePr>
          <p:nvPr>
            <p:extLst>
              <p:ext uri="{D42A27DB-BD31-4B8C-83A1-F6EECF244321}">
                <p14:modId xmlns:p14="http://schemas.microsoft.com/office/powerpoint/2010/main" val="2989456334"/>
              </p:ext>
            </p:extLst>
          </p:nvPr>
        </p:nvGraphicFramePr>
        <p:xfrm>
          <a:off x="1276710" y="2104847"/>
          <a:ext cx="9316529" cy="3398806"/>
        </p:xfrm>
        <a:graphic>
          <a:graphicData uri="http://schemas.openxmlformats.org/drawingml/2006/table">
            <a:tbl>
              <a:tblPr>
                <a:tableStyleId>{5C22544A-7EE6-4342-B048-85BDC9FD1C3A}</a:tableStyleId>
              </a:tblPr>
              <a:tblGrid>
                <a:gridCol w="2356773">
                  <a:extLst>
                    <a:ext uri="{9D8B030D-6E8A-4147-A177-3AD203B41FA5}">
                      <a16:colId xmlns:a16="http://schemas.microsoft.com/office/drawing/2014/main" val="3959934508"/>
                    </a:ext>
                  </a:extLst>
                </a:gridCol>
                <a:gridCol w="1722481">
                  <a:extLst>
                    <a:ext uri="{9D8B030D-6E8A-4147-A177-3AD203B41FA5}">
                      <a16:colId xmlns:a16="http://schemas.microsoft.com/office/drawing/2014/main" val="199439298"/>
                    </a:ext>
                  </a:extLst>
                </a:gridCol>
                <a:gridCol w="1047455">
                  <a:extLst>
                    <a:ext uri="{9D8B030D-6E8A-4147-A177-3AD203B41FA5}">
                      <a16:colId xmlns:a16="http://schemas.microsoft.com/office/drawing/2014/main" val="3439814507"/>
                    </a:ext>
                  </a:extLst>
                </a:gridCol>
                <a:gridCol w="1047455">
                  <a:extLst>
                    <a:ext uri="{9D8B030D-6E8A-4147-A177-3AD203B41FA5}">
                      <a16:colId xmlns:a16="http://schemas.microsoft.com/office/drawing/2014/main" val="2329565073"/>
                    </a:ext>
                  </a:extLst>
                </a:gridCol>
                <a:gridCol w="1047455">
                  <a:extLst>
                    <a:ext uri="{9D8B030D-6E8A-4147-A177-3AD203B41FA5}">
                      <a16:colId xmlns:a16="http://schemas.microsoft.com/office/drawing/2014/main" val="2245530622"/>
                    </a:ext>
                  </a:extLst>
                </a:gridCol>
                <a:gridCol w="1047455">
                  <a:extLst>
                    <a:ext uri="{9D8B030D-6E8A-4147-A177-3AD203B41FA5}">
                      <a16:colId xmlns:a16="http://schemas.microsoft.com/office/drawing/2014/main" val="2705680428"/>
                    </a:ext>
                  </a:extLst>
                </a:gridCol>
                <a:gridCol w="1047455">
                  <a:extLst>
                    <a:ext uri="{9D8B030D-6E8A-4147-A177-3AD203B41FA5}">
                      <a16:colId xmlns:a16="http://schemas.microsoft.com/office/drawing/2014/main" val="2465212737"/>
                    </a:ext>
                  </a:extLst>
                </a:gridCol>
              </a:tblGrid>
              <a:tr h="729844">
                <a:tc rowSpan="2">
                  <a:txBody>
                    <a:bodyPr/>
                    <a:lstStyle/>
                    <a:p>
                      <a:pPr algn="ctr"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fr-FR" sz="1400" b="1" u="none" strike="noStrike" dirty="0">
                          <a:effectLst/>
                        </a:rPr>
                        <a:t>Non-télétravailleurs</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gridSpan="3">
                  <a:txBody>
                    <a:bodyPr/>
                    <a:lstStyle/>
                    <a:p>
                      <a:pPr algn="ctr" fontAlgn="b"/>
                      <a:r>
                        <a:rPr lang="fr-FR" sz="1400" b="1" u="none" strike="noStrike" dirty="0">
                          <a:effectLst/>
                        </a:rPr>
                        <a:t>Télétravailleurs</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26408077"/>
                  </a:ext>
                </a:extLst>
              </a:tr>
              <a:tr h="250416">
                <a:tc vMerge="1">
                  <a:txBody>
                    <a:bodyPr/>
                    <a:lstStyle/>
                    <a:p>
                      <a:endParaRPr lang="fr-FR"/>
                    </a:p>
                  </a:txBody>
                  <a:tcPr/>
                </a:tc>
                <a:tc vMerge="1">
                  <a:txBody>
                    <a:bodyPr/>
                    <a:lstStyle/>
                    <a:p>
                      <a:endParaRPr lang="fr-FR"/>
                    </a:p>
                  </a:txBody>
                  <a:tcPr/>
                </a:tc>
                <a:tc>
                  <a:txBody>
                    <a:bodyPr/>
                    <a:lstStyle/>
                    <a:p>
                      <a:pPr algn="ctr" fontAlgn="b"/>
                      <a:r>
                        <a:rPr lang="fr-FR" sz="1400" b="1" u="none" strike="noStrike">
                          <a:effectLst/>
                        </a:rPr>
                        <a:t>Autant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Plus</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Moins</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Autant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Plus</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8177158"/>
                  </a:ext>
                </a:extLst>
              </a:tr>
              <a:tr h="250416">
                <a:tc rowSpan="3">
                  <a:txBody>
                    <a:bodyPr/>
                    <a:lstStyle/>
                    <a:p>
                      <a:pPr algn="ctr" fontAlgn="ctr"/>
                      <a:r>
                        <a:rPr lang="fr-FR" sz="1400" u="none" strike="noStrike">
                          <a:effectLst/>
                        </a:rPr>
                        <a:t>Plaintes des proches concernant les horaires de travail</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40547185"/>
                  </a:ext>
                </a:extLst>
              </a:tr>
              <a:tr h="250416">
                <a:tc vMerge="1">
                  <a:txBody>
                    <a:bodyPr/>
                    <a:lstStyle/>
                    <a:p>
                      <a:endParaRPr lang="fr-FR"/>
                    </a:p>
                  </a:txBody>
                  <a:tcPr/>
                </a:tc>
                <a:tc>
                  <a:txBody>
                    <a:bodyPr/>
                    <a:lstStyle/>
                    <a:p>
                      <a:pPr algn="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5027868"/>
                  </a:ext>
                </a:extLst>
              </a:tr>
              <a:tr h="708441">
                <a:tc vMerge="1">
                  <a:txBody>
                    <a:bodyPr/>
                    <a:lstStyle/>
                    <a:p>
                      <a:endParaRPr lang="fr-FR"/>
                    </a:p>
                  </a:txBody>
                  <a:tcPr/>
                </a:tc>
                <a:tc>
                  <a:txBody>
                    <a:bodyPr/>
                    <a:lstStyle/>
                    <a:p>
                      <a:pPr algn="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16</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27</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20</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17</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21</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327957"/>
                  </a:ext>
                </a:extLst>
              </a:tr>
              <a:tr h="250416">
                <a:tc rowSpan="3">
                  <a:txBody>
                    <a:bodyPr/>
                    <a:lstStyle/>
                    <a:p>
                      <a:pPr algn="ctr" fontAlgn="ctr"/>
                      <a:r>
                        <a:rPr lang="fr-FR" sz="1400" u="none" strike="noStrike">
                          <a:effectLst/>
                        </a:rPr>
                        <a:t>Durée du trajet aller domicile-travail supérieure à 30 minutes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fr-FR" sz="1400" u="none" strike="noStrike">
                          <a:effectLst/>
                        </a:rPr>
                        <a:t>Femmes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7884702"/>
                  </a:ext>
                </a:extLst>
              </a:tr>
              <a:tr h="250416">
                <a:tc vMerge="1">
                  <a:txBody>
                    <a:bodyPr/>
                    <a:lstStyle/>
                    <a:p>
                      <a:endParaRPr lang="fr-FR"/>
                    </a:p>
                  </a:txBody>
                  <a:tcPr/>
                </a:tc>
                <a:tc>
                  <a:txBody>
                    <a:bodyPr/>
                    <a:lstStyle/>
                    <a:p>
                      <a:pPr algn="r" fontAlgn="ctr"/>
                      <a:r>
                        <a:rPr lang="fr-FR" sz="1400" u="none" strike="noStrike">
                          <a:effectLst/>
                        </a:rPr>
                        <a:t>Hommes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35</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57</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7003914"/>
                  </a:ext>
                </a:extLst>
              </a:tr>
              <a:tr h="708441">
                <a:tc vMerge="1">
                  <a:txBody>
                    <a:bodyPr/>
                    <a:lstStyle/>
                    <a:p>
                      <a:endParaRPr lang="fr-FR"/>
                    </a:p>
                  </a:txBody>
                  <a:tcPr/>
                </a:tc>
                <a:tc>
                  <a:txBody>
                    <a:bodyPr/>
                    <a:lstStyle/>
                    <a:p>
                      <a:pPr algn="r" fontAlgn="ctr"/>
                      <a:r>
                        <a:rPr lang="fr-FR" sz="1400" b="1" u="none" strike="noStrike" dirty="0">
                          <a:effectLst/>
                        </a:rPr>
                        <a:t>Ensemble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21</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33</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36</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45</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56</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9930740"/>
                  </a:ext>
                </a:extLst>
              </a:tr>
            </a:tbl>
          </a:graphicData>
        </a:graphic>
      </p:graphicFrame>
    </p:spTree>
    <p:extLst>
      <p:ext uri="{BB962C8B-B14F-4D97-AF65-F5344CB8AC3E}">
        <p14:creationId xmlns:p14="http://schemas.microsoft.com/office/powerpoint/2010/main" val="76568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39</a:t>
            </a:fld>
            <a:endParaRPr lang="fr-FR" dirty="0"/>
          </a:p>
        </p:txBody>
      </p:sp>
      <p:sp>
        <p:nvSpPr>
          <p:cNvPr id="4" name="Titre 3"/>
          <p:cNvSpPr>
            <a:spLocks noGrp="1"/>
          </p:cNvSpPr>
          <p:nvPr>
            <p:ph type="title"/>
          </p:nvPr>
        </p:nvSpPr>
        <p:spPr>
          <a:xfrm>
            <a:off x="503400" y="1190445"/>
            <a:ext cx="11185200" cy="377098"/>
          </a:xfrm>
        </p:spPr>
        <p:txBody>
          <a:bodyPr>
            <a:noAutofit/>
          </a:bodyPr>
          <a:lstStyle/>
          <a:p>
            <a:r>
              <a:rPr lang="fr-FR" sz="1800" dirty="0" smtClean="0">
                <a:solidFill>
                  <a:schemeClr val="accent5">
                    <a:lumMod val="75000"/>
                  </a:schemeClr>
                </a:solidFill>
              </a:rPr>
              <a:t>2.11. </a:t>
            </a:r>
            <a:r>
              <a:rPr lang="fr-FR" sz="1800" dirty="0">
                <a:solidFill>
                  <a:schemeClr val="accent5">
                    <a:lumMod val="75000"/>
                  </a:schemeClr>
                </a:solidFill>
              </a:rPr>
              <a:t>État de santé déclaré des salariés selon la pratique du télétravail et les souhaits en matière, en 2023 (en %)</a:t>
            </a:r>
          </a:p>
        </p:txBody>
      </p:sp>
      <p:sp>
        <p:nvSpPr>
          <p:cNvPr id="2" name="Espace réservé du texte 1"/>
          <p:cNvSpPr>
            <a:spLocks noGrp="1"/>
          </p:cNvSpPr>
          <p:nvPr>
            <p:ph type="body" sz="quarter" idx="13"/>
          </p:nvPr>
        </p:nvSpPr>
        <p:spPr>
          <a:xfrm>
            <a:off x="417135" y="5978106"/>
            <a:ext cx="7562299" cy="1389506"/>
          </a:xfrm>
        </p:spPr>
        <p:txBody>
          <a:bodyPr numCol="1"/>
          <a:lstStyle/>
          <a:p>
            <a:pPr>
              <a:spcBef>
                <a:spcPts val="0"/>
              </a:spcBef>
            </a:pPr>
            <a:r>
              <a:rPr lang="fr-FR" sz="1000" dirty="0"/>
              <a:t>Champ : salariés en poste </a:t>
            </a:r>
            <a:r>
              <a:rPr lang="fr-FR" sz="1000" dirty="0" err="1"/>
              <a:t>télétravaillable</a:t>
            </a:r>
            <a:r>
              <a:rPr lang="fr-FR" sz="1000" dirty="0"/>
              <a:t> en 2023, en France, hors Mayotte.</a:t>
            </a:r>
          </a:p>
          <a:p>
            <a:pPr>
              <a:spcBef>
                <a:spcPts val="0"/>
              </a:spcBef>
            </a:pPr>
            <a:r>
              <a:rPr lang="fr-FR" sz="1000" dirty="0"/>
              <a:t>Source : Dares, enquête </a:t>
            </a:r>
            <a:r>
              <a:rPr lang="fr-FR" sz="1000" dirty="0" err="1"/>
              <a:t>TraCov</a:t>
            </a:r>
            <a:r>
              <a:rPr lang="fr-FR" sz="1000" dirty="0"/>
              <a:t> 2.</a:t>
            </a:r>
          </a:p>
        </p:txBody>
      </p:sp>
      <p:graphicFrame>
        <p:nvGraphicFramePr>
          <p:cNvPr id="5" name="Tableau 4"/>
          <p:cNvGraphicFramePr>
            <a:graphicFrameLocks noGrp="1"/>
          </p:cNvGraphicFramePr>
          <p:nvPr>
            <p:extLst>
              <p:ext uri="{D42A27DB-BD31-4B8C-83A1-F6EECF244321}">
                <p14:modId xmlns:p14="http://schemas.microsoft.com/office/powerpoint/2010/main" val="2943475017"/>
              </p:ext>
            </p:extLst>
          </p:nvPr>
        </p:nvGraphicFramePr>
        <p:xfrm>
          <a:off x="417135" y="1854949"/>
          <a:ext cx="10871441" cy="3752217"/>
        </p:xfrm>
        <a:graphic>
          <a:graphicData uri="http://schemas.openxmlformats.org/drawingml/2006/table">
            <a:tbl>
              <a:tblPr>
                <a:tableStyleId>{5C22544A-7EE6-4342-B048-85BDC9FD1C3A}</a:tableStyleId>
              </a:tblPr>
              <a:tblGrid>
                <a:gridCol w="4136735">
                  <a:extLst>
                    <a:ext uri="{9D8B030D-6E8A-4147-A177-3AD203B41FA5}">
                      <a16:colId xmlns:a16="http://schemas.microsoft.com/office/drawing/2014/main" val="4071169226"/>
                    </a:ext>
                  </a:extLst>
                </a:gridCol>
                <a:gridCol w="1184308">
                  <a:extLst>
                    <a:ext uri="{9D8B030D-6E8A-4147-A177-3AD203B41FA5}">
                      <a16:colId xmlns:a16="http://schemas.microsoft.com/office/drawing/2014/main" val="3911708643"/>
                    </a:ext>
                  </a:extLst>
                </a:gridCol>
                <a:gridCol w="1188477">
                  <a:extLst>
                    <a:ext uri="{9D8B030D-6E8A-4147-A177-3AD203B41FA5}">
                      <a16:colId xmlns:a16="http://schemas.microsoft.com/office/drawing/2014/main" val="342730493"/>
                    </a:ext>
                  </a:extLst>
                </a:gridCol>
                <a:gridCol w="1684719">
                  <a:extLst>
                    <a:ext uri="{9D8B030D-6E8A-4147-A177-3AD203B41FA5}">
                      <a16:colId xmlns:a16="http://schemas.microsoft.com/office/drawing/2014/main" val="4050256113"/>
                    </a:ext>
                  </a:extLst>
                </a:gridCol>
                <a:gridCol w="1676379">
                  <a:extLst>
                    <a:ext uri="{9D8B030D-6E8A-4147-A177-3AD203B41FA5}">
                      <a16:colId xmlns:a16="http://schemas.microsoft.com/office/drawing/2014/main" val="1557411778"/>
                    </a:ext>
                  </a:extLst>
                </a:gridCol>
                <a:gridCol w="1000823">
                  <a:extLst>
                    <a:ext uri="{9D8B030D-6E8A-4147-A177-3AD203B41FA5}">
                      <a16:colId xmlns:a16="http://schemas.microsoft.com/office/drawing/2014/main" val="403488162"/>
                    </a:ext>
                  </a:extLst>
                </a:gridCol>
              </a:tblGrid>
              <a:tr h="416913">
                <a:tc rowSpan="3">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fr-FR" sz="1400" b="1" u="none" strike="noStrike">
                          <a:effectLst/>
                        </a:rPr>
                        <a:t>Pratique du télétravail</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33905788"/>
                  </a:ext>
                </a:extLst>
              </a:tr>
              <a:tr h="416913">
                <a:tc vMerge="1">
                  <a:txBody>
                    <a:bodyPr/>
                    <a:lstStyle/>
                    <a:p>
                      <a:endParaRPr lang="fr-FR"/>
                    </a:p>
                  </a:txBody>
                  <a:tcPr/>
                </a:tc>
                <a:tc gridSpan="2">
                  <a:txBody>
                    <a:bodyPr/>
                    <a:lstStyle/>
                    <a:p>
                      <a:pPr algn="ctr" fontAlgn="ctr"/>
                      <a:r>
                        <a:rPr lang="fr-FR" sz="1400" b="1" u="none" strike="noStrike">
                          <a:effectLst/>
                        </a:rPr>
                        <a:t>Non-télétravailleurs</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gridSpan="3">
                  <a:txBody>
                    <a:bodyPr/>
                    <a:lstStyle/>
                    <a:p>
                      <a:pPr algn="ctr" fontAlgn="ctr"/>
                      <a:r>
                        <a:rPr lang="fr-FR" sz="1400" b="1" u="none" strike="noStrike">
                          <a:effectLst/>
                        </a:rPr>
                        <a:t>Télétravailleurs</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37679616"/>
                  </a:ext>
                </a:extLst>
              </a:tr>
              <a:tr h="416913">
                <a:tc vMerge="1">
                  <a:txBody>
                    <a:bodyPr/>
                    <a:lstStyle/>
                    <a:p>
                      <a:endParaRPr lang="fr-FR"/>
                    </a:p>
                  </a:txBody>
                  <a:tcPr/>
                </a:tc>
                <a:tc>
                  <a:txBody>
                    <a:bodyPr/>
                    <a:lstStyle/>
                    <a:p>
                      <a:pPr algn="ctr" fontAlgn="ctr"/>
                      <a:r>
                        <a:rPr lang="fr-FR" sz="1400" b="1" u="none" strike="noStrike">
                          <a:effectLst/>
                        </a:rPr>
                        <a:t>Autant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Plus</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Moins</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Autant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Plus</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6629077"/>
                  </a:ext>
                </a:extLst>
              </a:tr>
              <a:tr h="416913">
                <a:tc>
                  <a:txBody>
                    <a:bodyPr/>
                    <a:lstStyle/>
                    <a:p>
                      <a:pPr algn="r" fontAlgn="ctr"/>
                      <a:r>
                        <a:rPr lang="fr-FR" sz="1400" u="none" strike="noStrike">
                          <a:effectLst/>
                        </a:rPr>
                        <a:t>État de santé altéré</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36</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0265116"/>
                  </a:ext>
                </a:extLst>
              </a:tr>
              <a:tr h="416913">
                <a:tc>
                  <a:txBody>
                    <a:bodyPr/>
                    <a:lstStyle/>
                    <a:p>
                      <a:pPr algn="r" fontAlgn="ctr"/>
                      <a:r>
                        <a:rPr lang="fr-FR" sz="1400" u="none" strike="noStrike">
                          <a:effectLst/>
                        </a:rPr>
                        <a:t>Maladie chronique</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25</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29</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27</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44536166"/>
                  </a:ext>
                </a:extLst>
              </a:tr>
              <a:tr h="416913">
                <a:tc>
                  <a:txBody>
                    <a:bodyPr/>
                    <a:lstStyle/>
                    <a:p>
                      <a:pPr algn="r" fontAlgn="ctr"/>
                      <a:r>
                        <a:rPr lang="fr-FR" sz="1400" u="none" strike="noStrike">
                          <a:effectLst/>
                        </a:rPr>
                        <a:t>Limitations fonctionnelles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14</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19</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7984501"/>
                  </a:ext>
                </a:extLst>
              </a:tr>
              <a:tr h="416913">
                <a:tc>
                  <a:txBody>
                    <a:bodyPr/>
                    <a:lstStyle/>
                    <a:p>
                      <a:pPr algn="r" fontAlgn="ctr"/>
                      <a:r>
                        <a:rPr lang="fr-FR" sz="1400" u="none" strike="noStrike">
                          <a:effectLst/>
                        </a:rPr>
                        <a:t>Douleurs fréquentes</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61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56</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398582"/>
                  </a:ext>
                </a:extLst>
              </a:tr>
              <a:tr h="416913">
                <a:tc>
                  <a:txBody>
                    <a:bodyPr/>
                    <a:lstStyle/>
                    <a:p>
                      <a:pPr algn="r" fontAlgn="ctr"/>
                      <a:r>
                        <a:rPr lang="fr-FR" sz="1400" u="none" strike="noStrike">
                          <a:effectLst/>
                        </a:rPr>
                        <a:t>Risque dépressif élevé</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12</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17</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13</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21</a:t>
                      </a:r>
                      <a:endParaRPr lang="fr-F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8682297"/>
                  </a:ext>
                </a:extLst>
              </a:tr>
              <a:tr h="416913">
                <a:tc>
                  <a:txBody>
                    <a:bodyPr/>
                    <a:lstStyle/>
                    <a:p>
                      <a:pPr algn="r" fontAlgn="ctr"/>
                      <a:r>
                        <a:rPr lang="fr-FR" sz="1400" u="none" strike="noStrike">
                          <a:effectLst/>
                        </a:rPr>
                        <a:t>Troubles du sommeil</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48</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40</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a:effectLst/>
                        </a:rPr>
                        <a:t>36</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45</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4372747"/>
                  </a:ext>
                </a:extLst>
              </a:tr>
            </a:tbl>
          </a:graphicData>
        </a:graphic>
      </p:graphicFrame>
    </p:spTree>
    <p:extLst>
      <p:ext uri="{BB962C8B-B14F-4D97-AF65-F5344CB8AC3E}">
        <p14:creationId xmlns:p14="http://schemas.microsoft.com/office/powerpoint/2010/main" val="25301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4</a:t>
            </a:fld>
            <a:endParaRPr lang="fr-FR" dirty="0"/>
          </a:p>
        </p:txBody>
      </p:sp>
      <p:sp>
        <p:nvSpPr>
          <p:cNvPr id="4" name="Titre 3"/>
          <p:cNvSpPr>
            <a:spLocks noGrp="1"/>
          </p:cNvSpPr>
          <p:nvPr>
            <p:ph type="title"/>
          </p:nvPr>
        </p:nvSpPr>
        <p:spPr/>
        <p:txBody>
          <a:bodyPr>
            <a:normAutofit/>
          </a:bodyPr>
          <a:lstStyle/>
          <a:p>
            <a:r>
              <a:rPr lang="fr-FR" sz="3200" dirty="0" smtClean="0">
                <a:solidFill>
                  <a:schemeClr val="accent1">
                    <a:lumMod val="50000"/>
                  </a:schemeClr>
                </a:solidFill>
              </a:rPr>
              <a:t>1.2</a:t>
            </a:r>
            <a:r>
              <a:rPr lang="fr-FR" sz="3200" dirty="0">
                <a:solidFill>
                  <a:schemeClr val="accent1">
                    <a:lumMod val="50000"/>
                  </a:schemeClr>
                </a:solidFill>
              </a:rPr>
              <a:t>. Entre 2019 et 2023, une hausse du télétravail portée par les cadres</a:t>
            </a:r>
          </a:p>
        </p:txBody>
      </p:sp>
      <p:sp>
        <p:nvSpPr>
          <p:cNvPr id="7" name="Rectangle 6"/>
          <p:cNvSpPr/>
          <p:nvPr/>
        </p:nvSpPr>
        <p:spPr>
          <a:xfrm>
            <a:off x="503400" y="5883908"/>
            <a:ext cx="9763146" cy="430887"/>
          </a:xfrm>
          <a:prstGeom prst="rect">
            <a:avLst/>
          </a:prstGeom>
        </p:spPr>
        <p:txBody>
          <a:bodyPr wrap="square">
            <a:spAutoFit/>
          </a:bodyPr>
          <a:lstStyle/>
          <a:p>
            <a:r>
              <a:rPr lang="fr-FR" sz="1100" dirty="0" smtClean="0"/>
              <a:t>Champ </a:t>
            </a:r>
            <a:r>
              <a:rPr lang="fr-FR" sz="1100" dirty="0"/>
              <a:t>: personnes salariées en France métropolitaine âgées de 20 à 62 ans.			</a:t>
            </a:r>
          </a:p>
          <a:p>
            <a:r>
              <a:rPr lang="fr-FR" sz="1100" dirty="0"/>
              <a:t>Source : Dares, enquêtes conditions de travail 2019 ; </a:t>
            </a:r>
            <a:r>
              <a:rPr lang="fr-FR" sz="1100" dirty="0" err="1"/>
              <a:t>Tracov</a:t>
            </a:r>
            <a:r>
              <a:rPr lang="fr-FR" sz="1100" dirty="0"/>
              <a:t> 1 ; </a:t>
            </a:r>
            <a:r>
              <a:rPr lang="fr-FR" sz="1100" dirty="0" err="1"/>
              <a:t>Tracov</a:t>
            </a:r>
            <a:r>
              <a:rPr lang="fr-FR" sz="1100" dirty="0"/>
              <a:t> 2.			</a:t>
            </a:r>
          </a:p>
        </p:txBody>
      </p:sp>
      <p:sp>
        <p:nvSpPr>
          <p:cNvPr id="8" name="ZoneTexte 7"/>
          <p:cNvSpPr txBox="1"/>
          <p:nvPr/>
        </p:nvSpPr>
        <p:spPr>
          <a:xfrm>
            <a:off x="1603097" y="2057508"/>
            <a:ext cx="5267264" cy="184666"/>
          </a:xfrm>
          <a:prstGeom prst="rect">
            <a:avLst/>
          </a:prstGeom>
          <a:noFill/>
        </p:spPr>
        <p:txBody>
          <a:bodyPr wrap="square" lIns="0" tIns="0" rIns="0" bIns="0" rtlCol="0">
            <a:spAutoFit/>
          </a:bodyPr>
          <a:lstStyle/>
          <a:p>
            <a:r>
              <a:rPr lang="fr-FR" sz="1200" b="1" dirty="0" smtClean="0"/>
              <a:t>Contributions à l’évolution du télétravail en points de pourcentage</a:t>
            </a:r>
          </a:p>
        </p:txBody>
      </p:sp>
      <p:graphicFrame>
        <p:nvGraphicFramePr>
          <p:cNvPr id="9" name="Graphique 8"/>
          <p:cNvGraphicFramePr>
            <a:graphicFrameLocks/>
          </p:cNvGraphicFramePr>
          <p:nvPr>
            <p:extLst>
              <p:ext uri="{D42A27DB-BD31-4B8C-83A1-F6EECF244321}">
                <p14:modId xmlns:p14="http://schemas.microsoft.com/office/powerpoint/2010/main" val="176064314"/>
              </p:ext>
            </p:extLst>
          </p:nvPr>
        </p:nvGraphicFramePr>
        <p:xfrm>
          <a:off x="1190445" y="2242174"/>
          <a:ext cx="10153291" cy="3563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5</a:t>
            </a:fld>
            <a:endParaRPr lang="fr-FR" dirty="0"/>
          </a:p>
        </p:txBody>
      </p:sp>
      <p:sp>
        <p:nvSpPr>
          <p:cNvPr id="4" name="Titre 3"/>
          <p:cNvSpPr>
            <a:spLocks noGrp="1"/>
          </p:cNvSpPr>
          <p:nvPr>
            <p:ph type="title"/>
          </p:nvPr>
        </p:nvSpPr>
        <p:spPr/>
        <p:txBody>
          <a:bodyPr>
            <a:normAutofit/>
          </a:bodyPr>
          <a:lstStyle/>
          <a:p>
            <a:r>
              <a:rPr lang="fr-FR" sz="3200" dirty="0" smtClean="0">
                <a:solidFill>
                  <a:schemeClr val="accent1">
                    <a:lumMod val="50000"/>
                  </a:schemeClr>
                </a:solidFill>
              </a:rPr>
              <a:t>1.2</a:t>
            </a:r>
            <a:r>
              <a:rPr lang="fr-FR" sz="3200" dirty="0">
                <a:solidFill>
                  <a:schemeClr val="accent1">
                    <a:lumMod val="50000"/>
                  </a:schemeClr>
                </a:solidFill>
              </a:rPr>
              <a:t>. </a:t>
            </a:r>
            <a:r>
              <a:rPr lang="fr-FR" sz="3200" dirty="0" smtClean="0">
                <a:solidFill>
                  <a:schemeClr val="accent1">
                    <a:lumMod val="50000"/>
                  </a:schemeClr>
                </a:solidFill>
              </a:rPr>
              <a:t>Une féminisation des pratiques de télétravail</a:t>
            </a:r>
            <a:endParaRPr lang="fr-FR" sz="3200" dirty="0">
              <a:solidFill>
                <a:schemeClr val="accent1">
                  <a:lumMod val="50000"/>
                </a:schemeClr>
              </a:solidFill>
            </a:endParaRPr>
          </a:p>
        </p:txBody>
      </p:sp>
      <p:sp>
        <p:nvSpPr>
          <p:cNvPr id="7" name="Rectangle 6"/>
          <p:cNvSpPr/>
          <p:nvPr/>
        </p:nvSpPr>
        <p:spPr>
          <a:xfrm>
            <a:off x="503400" y="5883908"/>
            <a:ext cx="9763146" cy="430887"/>
          </a:xfrm>
          <a:prstGeom prst="rect">
            <a:avLst/>
          </a:prstGeom>
        </p:spPr>
        <p:txBody>
          <a:bodyPr wrap="square">
            <a:spAutoFit/>
          </a:bodyPr>
          <a:lstStyle/>
          <a:p>
            <a:r>
              <a:rPr lang="fr-FR" sz="1100" dirty="0" smtClean="0"/>
              <a:t>Champ </a:t>
            </a:r>
            <a:r>
              <a:rPr lang="fr-FR" sz="1100" dirty="0"/>
              <a:t>: personnes salariées en France métropolitaine âgées de 20 à 62 ans.			</a:t>
            </a:r>
          </a:p>
          <a:p>
            <a:r>
              <a:rPr lang="fr-FR" sz="1100" dirty="0"/>
              <a:t>Source : Dares, enquêtes conditions de travail 2019 ; </a:t>
            </a:r>
            <a:r>
              <a:rPr lang="fr-FR" sz="1100" dirty="0" err="1"/>
              <a:t>Tracov</a:t>
            </a:r>
            <a:r>
              <a:rPr lang="fr-FR" sz="1100" dirty="0"/>
              <a:t> 1 ; </a:t>
            </a:r>
            <a:r>
              <a:rPr lang="fr-FR" sz="1100" dirty="0" err="1"/>
              <a:t>Tracov</a:t>
            </a:r>
            <a:r>
              <a:rPr lang="fr-FR" sz="1100" dirty="0"/>
              <a:t> 2.			</a:t>
            </a:r>
          </a:p>
        </p:txBody>
      </p:sp>
      <p:sp>
        <p:nvSpPr>
          <p:cNvPr id="8" name="ZoneTexte 7"/>
          <p:cNvSpPr txBox="1"/>
          <p:nvPr/>
        </p:nvSpPr>
        <p:spPr>
          <a:xfrm>
            <a:off x="1542711" y="2281794"/>
            <a:ext cx="8308655" cy="2769989"/>
          </a:xfrm>
          <a:prstGeom prst="rect">
            <a:avLst/>
          </a:prstGeom>
          <a:noFill/>
        </p:spPr>
        <p:txBody>
          <a:bodyPr wrap="square" lIns="0" tIns="0" rIns="0" bIns="0" rtlCol="0">
            <a:spAutoFit/>
          </a:bodyPr>
          <a:lstStyle/>
          <a:p>
            <a:pPr marL="342900" indent="-342900" algn="just">
              <a:buFont typeface="Arial" panose="020B0604020202020204" pitchFamily="34" charset="0"/>
              <a:buChar char="•"/>
            </a:pPr>
            <a:r>
              <a:rPr lang="fr-FR" sz="2000" b="1" dirty="0" smtClean="0">
                <a:solidFill>
                  <a:schemeClr val="accent1">
                    <a:lumMod val="50000"/>
                  </a:schemeClr>
                </a:solidFill>
              </a:rPr>
              <a:t>61 </a:t>
            </a:r>
            <a:r>
              <a:rPr lang="fr-FR" sz="2000" b="1" dirty="0">
                <a:solidFill>
                  <a:schemeClr val="accent1">
                    <a:lumMod val="50000"/>
                  </a:schemeClr>
                </a:solidFill>
              </a:rPr>
              <a:t>% des salariés en télétravail sont des </a:t>
            </a:r>
            <a:r>
              <a:rPr lang="fr-FR" sz="2000" b="1" dirty="0" smtClean="0">
                <a:solidFill>
                  <a:schemeClr val="accent1">
                    <a:lumMod val="50000"/>
                  </a:schemeClr>
                </a:solidFill>
              </a:rPr>
              <a:t>cadres </a:t>
            </a:r>
            <a:r>
              <a:rPr lang="fr-FR" sz="2000" b="1" dirty="0">
                <a:solidFill>
                  <a:schemeClr val="accent1">
                    <a:lumMod val="50000"/>
                  </a:schemeClr>
                </a:solidFill>
              </a:rPr>
              <a:t>en 2023 (contre </a:t>
            </a:r>
            <a:r>
              <a:rPr lang="fr-FR" sz="2000" b="1" dirty="0" smtClean="0">
                <a:solidFill>
                  <a:schemeClr val="accent1">
                    <a:lumMod val="50000"/>
                  </a:schemeClr>
                </a:solidFill>
              </a:rPr>
              <a:t>45 </a:t>
            </a:r>
            <a:r>
              <a:rPr lang="fr-FR" sz="2000" b="1" dirty="0">
                <a:solidFill>
                  <a:schemeClr val="accent1">
                    <a:lumMod val="50000"/>
                  </a:schemeClr>
                </a:solidFill>
              </a:rPr>
              <a:t>% en </a:t>
            </a:r>
            <a:r>
              <a:rPr lang="fr-FR" sz="2000" b="1" dirty="0" smtClean="0">
                <a:solidFill>
                  <a:schemeClr val="accent1">
                    <a:lumMod val="50000"/>
                  </a:schemeClr>
                </a:solidFill>
              </a:rPr>
              <a:t>2021)</a:t>
            </a:r>
            <a:endParaRPr lang="fr-FR" sz="2000" b="1" dirty="0">
              <a:solidFill>
                <a:schemeClr val="accent1">
                  <a:lumMod val="50000"/>
                </a:schemeClr>
              </a:solidFill>
            </a:endParaRPr>
          </a:p>
          <a:p>
            <a:pPr marL="342900" indent="-342900" algn="just">
              <a:buFont typeface="Arial" panose="020B0604020202020204" pitchFamily="34" charset="0"/>
              <a:buChar char="•"/>
            </a:pPr>
            <a:endParaRPr lang="fr-FR" sz="2000" b="1" dirty="0" smtClean="0">
              <a:solidFill>
                <a:schemeClr val="accent3">
                  <a:lumMod val="50000"/>
                </a:schemeClr>
              </a:solidFill>
            </a:endParaRPr>
          </a:p>
          <a:p>
            <a:pPr marL="342900" indent="-342900" algn="just">
              <a:buFont typeface="Arial" panose="020B0604020202020204" pitchFamily="34" charset="0"/>
              <a:buChar char="•"/>
            </a:pPr>
            <a:r>
              <a:rPr lang="fr-FR" sz="2000" b="1" dirty="0" smtClean="0">
                <a:solidFill>
                  <a:schemeClr val="accent3">
                    <a:lumMod val="50000"/>
                  </a:schemeClr>
                </a:solidFill>
              </a:rPr>
              <a:t>51 % des salariés en télétravail sont des femmes en 2023 (contre 43 % en 2019)</a:t>
            </a:r>
          </a:p>
          <a:p>
            <a:pPr marL="342900" indent="-342900" algn="just">
              <a:buFont typeface="Arial" panose="020B0604020202020204" pitchFamily="34" charset="0"/>
              <a:buChar char="•"/>
            </a:pPr>
            <a:endParaRPr lang="fr-FR" sz="2000" b="1" dirty="0" smtClean="0">
              <a:solidFill>
                <a:schemeClr val="accent3">
                  <a:lumMod val="50000"/>
                </a:schemeClr>
              </a:solidFill>
            </a:endParaRPr>
          </a:p>
          <a:p>
            <a:pPr marL="342900" indent="-342900" algn="just">
              <a:buFont typeface="Arial" panose="020B0604020202020204" pitchFamily="34" charset="0"/>
              <a:buChar char="•"/>
            </a:pPr>
            <a:r>
              <a:rPr lang="fr-FR" sz="2000" b="1" dirty="0" smtClean="0">
                <a:solidFill>
                  <a:schemeClr val="accent5">
                    <a:lumMod val="50000"/>
                  </a:schemeClr>
                </a:solidFill>
              </a:rPr>
              <a:t>17 % </a:t>
            </a:r>
            <a:r>
              <a:rPr lang="fr-FR" sz="2000" b="1" dirty="0">
                <a:solidFill>
                  <a:schemeClr val="accent5">
                    <a:lumMod val="50000"/>
                  </a:schemeClr>
                </a:solidFill>
              </a:rPr>
              <a:t>des salariés en télétravail </a:t>
            </a:r>
            <a:r>
              <a:rPr lang="fr-FR" sz="2000" b="1" dirty="0" smtClean="0">
                <a:solidFill>
                  <a:schemeClr val="accent5">
                    <a:lumMod val="50000"/>
                  </a:schemeClr>
                </a:solidFill>
              </a:rPr>
              <a:t>sont des agents de la Fonction publique en </a:t>
            </a:r>
            <a:r>
              <a:rPr lang="fr-FR" sz="2000" b="1" dirty="0">
                <a:solidFill>
                  <a:schemeClr val="accent5">
                    <a:lumMod val="50000"/>
                  </a:schemeClr>
                </a:solidFill>
              </a:rPr>
              <a:t>2023 (contre </a:t>
            </a:r>
            <a:r>
              <a:rPr lang="fr-FR" sz="2000" b="1" dirty="0" smtClean="0">
                <a:solidFill>
                  <a:schemeClr val="accent5">
                    <a:lumMod val="50000"/>
                  </a:schemeClr>
                </a:solidFill>
              </a:rPr>
              <a:t>24 </a:t>
            </a:r>
            <a:r>
              <a:rPr lang="fr-FR" sz="2000" b="1" dirty="0">
                <a:solidFill>
                  <a:schemeClr val="accent5">
                    <a:lumMod val="50000"/>
                  </a:schemeClr>
                </a:solidFill>
              </a:rPr>
              <a:t>% en </a:t>
            </a:r>
            <a:r>
              <a:rPr lang="fr-FR" sz="2000" b="1" dirty="0" smtClean="0">
                <a:solidFill>
                  <a:schemeClr val="accent5">
                    <a:lumMod val="50000"/>
                  </a:schemeClr>
                </a:solidFill>
              </a:rPr>
              <a:t>2021)</a:t>
            </a:r>
            <a:endParaRPr lang="fr-FR" sz="2000" b="1" dirty="0">
              <a:solidFill>
                <a:schemeClr val="accent5">
                  <a:lumMod val="50000"/>
                </a:schemeClr>
              </a:solidFill>
            </a:endParaRPr>
          </a:p>
          <a:p>
            <a:pPr marL="342900" indent="-342900">
              <a:buFont typeface="Arial" panose="020B0604020202020204" pitchFamily="34" charset="0"/>
              <a:buChar char="•"/>
            </a:pPr>
            <a:endParaRPr lang="fr-FR" sz="2000" b="1" dirty="0" smtClean="0"/>
          </a:p>
        </p:txBody>
      </p:sp>
    </p:spTree>
    <p:extLst>
      <p:ext uri="{BB962C8B-B14F-4D97-AF65-F5344CB8AC3E}">
        <p14:creationId xmlns:p14="http://schemas.microsoft.com/office/powerpoint/2010/main" val="323520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6</a:t>
            </a:fld>
            <a:endParaRPr lang="fr-FR" dirty="0"/>
          </a:p>
        </p:txBody>
      </p:sp>
      <p:sp>
        <p:nvSpPr>
          <p:cNvPr id="4" name="Titre 3"/>
          <p:cNvSpPr>
            <a:spLocks noGrp="1"/>
          </p:cNvSpPr>
          <p:nvPr>
            <p:ph type="title"/>
          </p:nvPr>
        </p:nvSpPr>
        <p:spPr>
          <a:xfrm>
            <a:off x="503400" y="1121025"/>
            <a:ext cx="11185200" cy="446518"/>
          </a:xfrm>
        </p:spPr>
        <p:txBody>
          <a:bodyPr>
            <a:normAutofit fontScale="90000"/>
          </a:bodyPr>
          <a:lstStyle/>
          <a:p>
            <a:r>
              <a:rPr lang="fr-FR" sz="3600" dirty="0">
                <a:solidFill>
                  <a:schemeClr val="accent1">
                    <a:lumMod val="50000"/>
                  </a:schemeClr>
                </a:solidFill>
              </a:rPr>
              <a:t>1.3</a:t>
            </a:r>
            <a:r>
              <a:rPr lang="fr-FR" sz="3600" dirty="0" smtClean="0">
                <a:solidFill>
                  <a:schemeClr val="accent1">
                    <a:lumMod val="50000"/>
                  </a:schemeClr>
                </a:solidFill>
              </a:rPr>
              <a:t>. Un </a:t>
            </a:r>
            <a:r>
              <a:rPr lang="fr-FR" sz="3600" dirty="0">
                <a:solidFill>
                  <a:schemeClr val="accent1">
                    <a:lumMod val="50000"/>
                  </a:schemeClr>
                </a:solidFill>
              </a:rPr>
              <a:t>tiers des </a:t>
            </a:r>
            <a:r>
              <a:rPr lang="fr-FR" sz="3600" dirty="0" smtClean="0">
                <a:solidFill>
                  <a:schemeClr val="accent1">
                    <a:lumMod val="50000"/>
                  </a:schemeClr>
                </a:solidFill>
              </a:rPr>
              <a:t>salariés souhaitent </a:t>
            </a:r>
            <a:r>
              <a:rPr lang="fr-FR" sz="3600" dirty="0" err="1" smtClean="0">
                <a:solidFill>
                  <a:schemeClr val="accent1">
                    <a:lumMod val="50000"/>
                  </a:schemeClr>
                </a:solidFill>
              </a:rPr>
              <a:t>télétravailler</a:t>
            </a:r>
            <a:r>
              <a:rPr lang="fr-FR" sz="3600" dirty="0" smtClean="0">
                <a:solidFill>
                  <a:schemeClr val="accent1">
                    <a:lumMod val="50000"/>
                  </a:schemeClr>
                </a:solidFill>
              </a:rPr>
              <a:t> </a:t>
            </a:r>
            <a:r>
              <a:rPr lang="fr-FR" sz="3600" dirty="0">
                <a:solidFill>
                  <a:schemeClr val="accent1">
                    <a:lumMod val="50000"/>
                  </a:schemeClr>
                </a:solidFill>
              </a:rPr>
              <a:t/>
            </a:r>
            <a:br>
              <a:rPr lang="fr-FR" sz="3600" dirty="0">
                <a:solidFill>
                  <a:schemeClr val="accent1">
                    <a:lumMod val="50000"/>
                  </a:schemeClr>
                </a:solidFill>
              </a:rPr>
            </a:br>
            <a:endParaRPr lang="fr-FR" dirty="0"/>
          </a:p>
        </p:txBody>
      </p:sp>
      <p:sp>
        <p:nvSpPr>
          <p:cNvPr id="2" name="Espace réservé du texte 1"/>
          <p:cNvSpPr>
            <a:spLocks noGrp="1"/>
          </p:cNvSpPr>
          <p:nvPr>
            <p:ph type="body" sz="quarter" idx="13"/>
          </p:nvPr>
        </p:nvSpPr>
        <p:spPr>
          <a:xfrm>
            <a:off x="503238" y="5813946"/>
            <a:ext cx="11184762" cy="868920"/>
          </a:xfrm>
        </p:spPr>
        <p:txBody>
          <a:bodyPr numCol="1"/>
          <a:lstStyle/>
          <a:p>
            <a:pPr>
              <a:spcBef>
                <a:spcPts val="0"/>
              </a:spcBef>
            </a:pPr>
            <a:endParaRPr lang="fr-FR" sz="1100" dirty="0" smtClean="0"/>
          </a:p>
          <a:p>
            <a:pPr>
              <a:spcBef>
                <a:spcPts val="0"/>
              </a:spcBef>
            </a:pPr>
            <a:r>
              <a:rPr lang="fr-FR" sz="1100" dirty="0" smtClean="0"/>
              <a:t>Champ </a:t>
            </a:r>
            <a:r>
              <a:rPr lang="fr-FR" sz="1100" dirty="0"/>
              <a:t>: personnes salariées en France métropolitaine âgées de 20 à 62 ans.				</a:t>
            </a:r>
          </a:p>
          <a:p>
            <a:pPr>
              <a:spcBef>
                <a:spcPts val="0"/>
              </a:spcBef>
            </a:pPr>
            <a:r>
              <a:rPr lang="fr-FR" sz="1100" dirty="0"/>
              <a:t>Source : Dares, enquêtes </a:t>
            </a:r>
            <a:r>
              <a:rPr lang="fr-FR" sz="1100" dirty="0" err="1"/>
              <a:t>Tracov</a:t>
            </a:r>
            <a:r>
              <a:rPr lang="fr-FR" sz="1100" dirty="0"/>
              <a:t> 1 ; </a:t>
            </a:r>
            <a:r>
              <a:rPr lang="fr-FR" sz="1100" dirty="0" err="1"/>
              <a:t>Tracov</a:t>
            </a:r>
            <a:r>
              <a:rPr lang="fr-FR" sz="1100" dirty="0"/>
              <a:t> 2.				</a:t>
            </a:r>
          </a:p>
          <a:p>
            <a:pPr>
              <a:spcBef>
                <a:spcPts val="0"/>
              </a:spcBef>
            </a:pPr>
            <a:r>
              <a:rPr lang="fr-FR" sz="1100" dirty="0"/>
              <a:t>				</a:t>
            </a:r>
          </a:p>
          <a:p>
            <a:pPr>
              <a:spcBef>
                <a:spcPts val="0"/>
              </a:spcBef>
            </a:pPr>
            <a:r>
              <a:rPr lang="fr-FR" sz="1100" dirty="0"/>
              <a:t>				</a:t>
            </a:r>
          </a:p>
          <a:p>
            <a:pPr>
              <a:spcBef>
                <a:spcPts val="0"/>
              </a:spcBef>
            </a:pPr>
            <a:endParaRPr lang="fr-FR" sz="1100" dirty="0"/>
          </a:p>
        </p:txBody>
      </p:sp>
      <p:graphicFrame>
        <p:nvGraphicFramePr>
          <p:cNvPr id="7" name="Graphique 6"/>
          <p:cNvGraphicFramePr>
            <a:graphicFrameLocks/>
          </p:cNvGraphicFramePr>
          <p:nvPr>
            <p:extLst>
              <p:ext uri="{D42A27DB-BD31-4B8C-83A1-F6EECF244321}">
                <p14:modId xmlns:p14="http://schemas.microsoft.com/office/powerpoint/2010/main" val="2229093821"/>
              </p:ext>
            </p:extLst>
          </p:nvPr>
        </p:nvGraphicFramePr>
        <p:xfrm>
          <a:off x="968188" y="2001328"/>
          <a:ext cx="10354236" cy="3703436"/>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1429788" y="1854404"/>
            <a:ext cx="10258211" cy="215444"/>
          </a:xfrm>
          <a:prstGeom prst="rect">
            <a:avLst/>
          </a:prstGeom>
          <a:noFill/>
        </p:spPr>
        <p:txBody>
          <a:bodyPr wrap="square" lIns="0" tIns="0" rIns="0" bIns="0" rtlCol="0">
            <a:spAutoFit/>
          </a:bodyPr>
          <a:lstStyle/>
          <a:p>
            <a:r>
              <a:rPr lang="fr-FR" sz="1400" b="1" dirty="0" smtClean="0"/>
              <a:t>Souhaits de télétravail exprimés (en %) :</a:t>
            </a:r>
          </a:p>
        </p:txBody>
      </p:sp>
      <p:sp>
        <p:nvSpPr>
          <p:cNvPr id="9" name="ZoneTexte 8"/>
          <p:cNvSpPr txBox="1"/>
          <p:nvPr/>
        </p:nvSpPr>
        <p:spPr>
          <a:xfrm>
            <a:off x="8226991" y="2401040"/>
            <a:ext cx="1985343" cy="215444"/>
          </a:xfrm>
          <a:prstGeom prst="rect">
            <a:avLst/>
          </a:prstGeom>
          <a:noFill/>
        </p:spPr>
        <p:txBody>
          <a:bodyPr wrap="square" lIns="0" tIns="0" rIns="0" bIns="0" rtlCol="0">
            <a:spAutoFit/>
          </a:bodyPr>
          <a:lstStyle/>
          <a:p>
            <a:r>
              <a:rPr lang="fr-FR" sz="1400" dirty="0" smtClean="0"/>
              <a:t>(tâches non compatibles)</a:t>
            </a:r>
          </a:p>
        </p:txBody>
      </p:sp>
      <p:sp>
        <p:nvSpPr>
          <p:cNvPr id="6" name="Accolade fermante 5"/>
          <p:cNvSpPr/>
          <p:nvPr/>
        </p:nvSpPr>
        <p:spPr>
          <a:xfrm>
            <a:off x="4307107" y="4101353"/>
            <a:ext cx="170763" cy="887506"/>
          </a:xfrm>
          <a:prstGeom prst="rightBrace">
            <a:avLst/>
          </a:prstGeom>
          <a:ln w="28575">
            <a:prstDash val="sysDot"/>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10" name="ZoneTexte 9"/>
          <p:cNvSpPr txBox="1"/>
          <p:nvPr/>
        </p:nvSpPr>
        <p:spPr>
          <a:xfrm>
            <a:off x="4645789" y="4417751"/>
            <a:ext cx="255238" cy="215444"/>
          </a:xfrm>
          <a:prstGeom prst="rect">
            <a:avLst/>
          </a:prstGeom>
          <a:noFill/>
          <a:ln>
            <a:solidFill>
              <a:srgbClr val="20519A"/>
            </a:solidFill>
          </a:ln>
        </p:spPr>
        <p:txBody>
          <a:bodyPr wrap="square" lIns="0" tIns="0" rIns="0" bIns="0" rtlCol="0">
            <a:spAutoFit/>
          </a:bodyPr>
          <a:lstStyle/>
          <a:p>
            <a:pPr algn="ctr"/>
            <a:r>
              <a:rPr lang="fr-FR" sz="1400" b="1" dirty="0" smtClean="0"/>
              <a:t>34</a:t>
            </a:r>
            <a:endParaRPr lang="fr-FR" sz="1200" b="1" dirty="0" smtClean="0"/>
          </a:p>
        </p:txBody>
      </p:sp>
    </p:spTree>
    <p:extLst>
      <p:ext uri="{BB962C8B-B14F-4D97-AF65-F5344CB8AC3E}">
        <p14:creationId xmlns:p14="http://schemas.microsoft.com/office/powerpoint/2010/main" val="32707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7</a:t>
            </a:fld>
            <a:endParaRPr lang="fr-FR" dirty="0"/>
          </a:p>
        </p:txBody>
      </p:sp>
      <p:sp>
        <p:nvSpPr>
          <p:cNvPr id="4" name="Titre 3"/>
          <p:cNvSpPr>
            <a:spLocks noGrp="1"/>
          </p:cNvSpPr>
          <p:nvPr>
            <p:ph type="title"/>
          </p:nvPr>
        </p:nvSpPr>
        <p:spPr>
          <a:xfrm>
            <a:off x="503400" y="1121025"/>
            <a:ext cx="11185200" cy="446518"/>
          </a:xfrm>
        </p:spPr>
        <p:txBody>
          <a:bodyPr>
            <a:normAutofit fontScale="90000"/>
          </a:bodyPr>
          <a:lstStyle/>
          <a:p>
            <a:r>
              <a:rPr lang="fr-FR" sz="3600" dirty="0">
                <a:solidFill>
                  <a:schemeClr val="accent1">
                    <a:lumMod val="50000"/>
                  </a:schemeClr>
                </a:solidFill>
              </a:rPr>
              <a:t>1.4. Les télétravailleurs veulent </a:t>
            </a:r>
            <a:r>
              <a:rPr lang="fr-FR" sz="3600" dirty="0" err="1">
                <a:solidFill>
                  <a:schemeClr val="accent1">
                    <a:lumMod val="50000"/>
                  </a:schemeClr>
                </a:solidFill>
              </a:rPr>
              <a:t>télétravailler</a:t>
            </a:r>
            <a:r>
              <a:rPr lang="fr-FR" sz="3600" dirty="0">
                <a:solidFill>
                  <a:schemeClr val="accent1">
                    <a:lumMod val="50000"/>
                  </a:schemeClr>
                </a:solidFill>
              </a:rPr>
              <a:t> plus</a:t>
            </a:r>
            <a:endParaRPr lang="fr-FR" dirty="0"/>
          </a:p>
        </p:txBody>
      </p:sp>
      <p:sp>
        <p:nvSpPr>
          <p:cNvPr id="2" name="Espace réservé du texte 1"/>
          <p:cNvSpPr>
            <a:spLocks noGrp="1"/>
          </p:cNvSpPr>
          <p:nvPr>
            <p:ph type="body" sz="quarter" idx="13"/>
          </p:nvPr>
        </p:nvSpPr>
        <p:spPr>
          <a:xfrm>
            <a:off x="503619" y="6008320"/>
            <a:ext cx="11184762" cy="868920"/>
          </a:xfrm>
        </p:spPr>
        <p:txBody>
          <a:bodyPr numCol="1"/>
          <a:lstStyle/>
          <a:p>
            <a:pPr>
              <a:spcBef>
                <a:spcPts val="0"/>
              </a:spcBef>
            </a:pPr>
            <a:r>
              <a:rPr lang="fr-FR" sz="1100" dirty="0" smtClean="0"/>
              <a:t>Champ </a:t>
            </a:r>
            <a:r>
              <a:rPr lang="fr-FR" sz="1100" dirty="0"/>
              <a:t>: personnes salariées qui </a:t>
            </a:r>
            <a:r>
              <a:rPr lang="fr-FR" sz="1100" dirty="0" err="1"/>
              <a:t>télétravaillent</a:t>
            </a:r>
            <a:r>
              <a:rPr lang="fr-FR" sz="1100" dirty="0"/>
              <a:t> (au moins occasionnellement), en France métropolitaine, âgées de 20 à 62 ans.</a:t>
            </a:r>
          </a:p>
          <a:p>
            <a:pPr>
              <a:spcBef>
                <a:spcPts val="0"/>
              </a:spcBef>
            </a:pPr>
            <a:r>
              <a:rPr lang="fr-FR" sz="1100" dirty="0"/>
              <a:t>Source : Dares, enquêtes </a:t>
            </a:r>
            <a:r>
              <a:rPr lang="fr-FR" sz="1100" dirty="0" err="1"/>
              <a:t>Tracov</a:t>
            </a:r>
            <a:r>
              <a:rPr lang="fr-FR" sz="1100" dirty="0"/>
              <a:t> 1 ; </a:t>
            </a:r>
            <a:r>
              <a:rPr lang="fr-FR" sz="1100" dirty="0" err="1"/>
              <a:t>Tracov</a:t>
            </a:r>
            <a:r>
              <a:rPr lang="fr-FR" sz="1100" dirty="0"/>
              <a:t> 2.</a:t>
            </a:r>
          </a:p>
        </p:txBody>
      </p:sp>
      <p:sp>
        <p:nvSpPr>
          <p:cNvPr id="6" name="ZoneTexte 1"/>
          <p:cNvSpPr txBox="1"/>
          <p:nvPr/>
        </p:nvSpPr>
        <p:spPr>
          <a:xfrm>
            <a:off x="3861758" y="2089750"/>
            <a:ext cx="4468483" cy="35701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t>Souhaits exprimés selon la pratique de télétravail (en %)</a:t>
            </a:r>
            <a:endParaRPr lang="fr-FR" sz="1400" b="1" dirty="0"/>
          </a:p>
        </p:txBody>
      </p:sp>
      <p:sp>
        <p:nvSpPr>
          <p:cNvPr id="10" name="ZoneTexte 1"/>
          <p:cNvSpPr txBox="1"/>
          <p:nvPr/>
        </p:nvSpPr>
        <p:spPr>
          <a:xfrm>
            <a:off x="3339827" y="1790667"/>
            <a:ext cx="3330054" cy="4775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200" b="1" dirty="0"/>
          </a:p>
        </p:txBody>
      </p:sp>
      <p:graphicFrame>
        <p:nvGraphicFramePr>
          <p:cNvPr id="11" name="Graphique 10"/>
          <p:cNvGraphicFramePr>
            <a:graphicFrameLocks/>
          </p:cNvGraphicFramePr>
          <p:nvPr>
            <p:extLst>
              <p:ext uri="{D42A27DB-BD31-4B8C-83A1-F6EECF244321}">
                <p14:modId xmlns:p14="http://schemas.microsoft.com/office/powerpoint/2010/main" val="558048827"/>
              </p:ext>
            </p:extLst>
          </p:nvPr>
        </p:nvGraphicFramePr>
        <p:xfrm>
          <a:off x="2183920" y="2491383"/>
          <a:ext cx="7824158" cy="3218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44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lstStyle/>
          <a:p>
            <a:endParaRPr lang="fr-FR"/>
          </a:p>
        </p:txBody>
      </p:sp>
      <p:sp>
        <p:nvSpPr>
          <p:cNvPr id="4" name="Titre 3"/>
          <p:cNvSpPr>
            <a:spLocks noGrp="1"/>
          </p:cNvSpPr>
          <p:nvPr>
            <p:ph type="title"/>
          </p:nvPr>
        </p:nvSpPr>
        <p:spPr>
          <a:xfrm>
            <a:off x="1845047" y="2770426"/>
            <a:ext cx="8386600" cy="3025990"/>
          </a:xfrm>
        </p:spPr>
        <p:txBody>
          <a:bodyPr>
            <a:normAutofit/>
          </a:bodyPr>
          <a:lstStyle/>
          <a:p>
            <a:r>
              <a:rPr lang="fr-FR" sz="4800" dirty="0"/>
              <a:t>2. Le télétravail améliore-t-il les conditions de travail et de vie des salariés ?</a:t>
            </a:r>
            <a:br>
              <a:rPr lang="fr-FR" sz="4800" dirty="0"/>
            </a:br>
            <a:endParaRPr lang="fr-FR" sz="4800" dirty="0"/>
          </a:p>
        </p:txBody>
      </p:sp>
      <p:sp>
        <p:nvSpPr>
          <p:cNvPr id="3" name="Espace réservé du texte 78">
            <a:extLst>
              <a:ext uri="{FF2B5EF4-FFF2-40B4-BE49-F238E27FC236}">
                <a16:creationId xmlns:a16="http://schemas.microsoft.com/office/drawing/2014/main" id="{C1D7B8B4-C3B0-43BC-B4DA-4FE3AE192678}"/>
              </a:ext>
            </a:extLst>
          </p:cNvPr>
          <p:cNvSpPr txBox="1">
            <a:spLocks/>
          </p:cNvSpPr>
          <p:nvPr/>
        </p:nvSpPr>
        <p:spPr>
          <a:xfrm>
            <a:off x="607972" y="5717586"/>
            <a:ext cx="10242042" cy="763425"/>
          </a:xfrm>
          <a:prstGeom prst="rect">
            <a:avLst/>
          </a:prstGeom>
        </p:spPr>
        <p:txBody>
          <a:bodyPr vert="horz" wrap="none" lIns="0" tIns="0" rIns="0" bIns="0" rtlCol="0" anchor="b">
            <a:noAutofit/>
          </a:bodyPr>
          <a:lstStyle>
            <a:lvl1pPr marL="0" indent="0" algn="l" defTabSz="685800" rtl="0" eaLnBrk="1" latinLnBrk="0" hangingPunct="1">
              <a:lnSpc>
                <a:spcPct val="90000"/>
              </a:lnSpc>
              <a:spcBef>
                <a:spcPts val="0"/>
              </a:spcBef>
              <a:buFont typeface="Arial" panose="020B0604020202020204" pitchFamily="34" charset="0"/>
              <a:buNone/>
              <a:defRPr sz="2500" b="0" kern="1200">
                <a:solidFill>
                  <a:schemeClr val="accent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3500" b="1" kern="1200">
                <a:solidFill>
                  <a:schemeClr val="accent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rgbClr val="20519A"/>
                </a:solidFill>
                <a:hlinkClick r:id="rId2"/>
              </a:rPr>
              <a:t>Beatriz M., Erb L. (2024). Le télétravail </a:t>
            </a:r>
            <a:r>
              <a:rPr lang="fr-FR" dirty="0" smtClean="0">
                <a:solidFill>
                  <a:srgbClr val="20519A"/>
                </a:solidFill>
                <a:hlinkClick r:id="rId2"/>
              </a:rPr>
              <a:t>améliore-t-il </a:t>
            </a:r>
            <a:r>
              <a:rPr lang="fr-FR" dirty="0">
                <a:solidFill>
                  <a:srgbClr val="20519A"/>
                </a:solidFill>
                <a:hlinkClick r:id="rId2"/>
              </a:rPr>
              <a:t>les </a:t>
            </a:r>
            <a:r>
              <a:rPr lang="fr-FR" dirty="0" smtClean="0">
                <a:solidFill>
                  <a:srgbClr val="20519A"/>
                </a:solidFill>
                <a:hlinkClick r:id="rId2"/>
              </a:rPr>
              <a:t>conditions </a:t>
            </a:r>
          </a:p>
          <a:p>
            <a:pPr algn="just"/>
            <a:r>
              <a:rPr lang="fr-FR" dirty="0" smtClean="0">
                <a:solidFill>
                  <a:srgbClr val="20519A"/>
                </a:solidFill>
                <a:hlinkClick r:id="rId2"/>
              </a:rPr>
              <a:t>de </a:t>
            </a:r>
            <a:r>
              <a:rPr lang="fr-FR" dirty="0">
                <a:solidFill>
                  <a:srgbClr val="20519A"/>
                </a:solidFill>
                <a:hlinkClick r:id="rId2"/>
              </a:rPr>
              <a:t>travail et de vie des salariés ?, </a:t>
            </a:r>
            <a:r>
              <a:rPr lang="fr-FR" i="1" dirty="0">
                <a:solidFill>
                  <a:srgbClr val="20519A"/>
                </a:solidFill>
                <a:hlinkClick r:id="rId2"/>
              </a:rPr>
              <a:t>Dares Analyses</a:t>
            </a:r>
            <a:r>
              <a:rPr lang="fr-FR" dirty="0">
                <a:solidFill>
                  <a:srgbClr val="20519A"/>
                </a:solidFill>
                <a:hlinkClick r:id="rId2"/>
              </a:rPr>
              <a:t>, n° </a:t>
            </a:r>
            <a:r>
              <a:rPr lang="fr-FR" dirty="0" smtClean="0">
                <a:solidFill>
                  <a:srgbClr val="20519A"/>
                </a:solidFill>
                <a:hlinkClick r:id="rId2"/>
              </a:rPr>
              <a:t>65.</a:t>
            </a:r>
            <a:endParaRPr lang="fr-FR" dirty="0">
              <a:solidFill>
                <a:srgbClr val="20519A"/>
              </a:solidFill>
            </a:endParaRPr>
          </a:p>
        </p:txBody>
      </p:sp>
    </p:spTree>
    <p:extLst>
      <p:ext uri="{BB962C8B-B14F-4D97-AF65-F5344CB8AC3E}">
        <p14:creationId xmlns:p14="http://schemas.microsoft.com/office/powerpoint/2010/main" val="4169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A76BCB4-0E47-4ECE-B552-0D112F3A1392}" type="slidenum">
              <a:rPr lang="fr-FR" smtClean="0"/>
              <a:pPr/>
              <a:t>9</a:t>
            </a:fld>
            <a:endParaRPr lang="fr-FR" dirty="0"/>
          </a:p>
        </p:txBody>
      </p:sp>
      <p:sp>
        <p:nvSpPr>
          <p:cNvPr id="4" name="Titre 3"/>
          <p:cNvSpPr>
            <a:spLocks noGrp="1"/>
          </p:cNvSpPr>
          <p:nvPr>
            <p:ph type="title"/>
          </p:nvPr>
        </p:nvSpPr>
        <p:spPr>
          <a:xfrm>
            <a:off x="503400" y="1026543"/>
            <a:ext cx="11185200" cy="541000"/>
          </a:xfrm>
        </p:spPr>
        <p:txBody>
          <a:bodyPr>
            <a:normAutofit fontScale="90000"/>
          </a:bodyPr>
          <a:lstStyle/>
          <a:p>
            <a:r>
              <a:rPr lang="fr-FR" sz="3600" dirty="0" smtClean="0">
                <a:solidFill>
                  <a:schemeClr val="accent4">
                    <a:lumMod val="75000"/>
                  </a:schemeClr>
                </a:solidFill>
              </a:rPr>
              <a:t>2.1. Les </a:t>
            </a:r>
            <a:r>
              <a:rPr lang="fr-FR" sz="3600" dirty="0">
                <a:solidFill>
                  <a:schemeClr val="accent4">
                    <a:lumMod val="75000"/>
                  </a:schemeClr>
                </a:solidFill>
              </a:rPr>
              <a:t>télétravailleurs </a:t>
            </a:r>
            <a:r>
              <a:rPr lang="fr-FR" sz="3600" dirty="0" smtClean="0">
                <a:solidFill>
                  <a:schemeClr val="accent4">
                    <a:lumMod val="75000"/>
                  </a:schemeClr>
                </a:solidFill>
              </a:rPr>
              <a:t>ont globalement de meilleures conditions de travail que les non-télétravailleurs…</a:t>
            </a:r>
            <a:endParaRPr lang="fr-FR" dirty="0">
              <a:solidFill>
                <a:schemeClr val="accent4">
                  <a:lumMod val="75000"/>
                </a:schemeClr>
              </a:solidFill>
            </a:endParaRPr>
          </a:p>
        </p:txBody>
      </p:sp>
      <p:sp>
        <p:nvSpPr>
          <p:cNvPr id="2" name="Espace réservé du texte 1"/>
          <p:cNvSpPr>
            <a:spLocks noGrp="1"/>
          </p:cNvSpPr>
          <p:nvPr>
            <p:ph type="body" sz="quarter" idx="13"/>
          </p:nvPr>
        </p:nvSpPr>
        <p:spPr>
          <a:xfrm>
            <a:off x="503619" y="5720018"/>
            <a:ext cx="11184762" cy="855126"/>
          </a:xfrm>
        </p:spPr>
        <p:txBody>
          <a:bodyPr numCol="1"/>
          <a:lstStyle/>
          <a:p>
            <a:pPr>
              <a:spcBef>
                <a:spcPts val="0"/>
              </a:spcBef>
            </a:pPr>
            <a:endParaRPr lang="fr-FR" sz="1000" dirty="0" smtClean="0"/>
          </a:p>
          <a:p>
            <a:pPr>
              <a:spcBef>
                <a:spcPts val="0"/>
              </a:spcBef>
            </a:pPr>
            <a:endParaRPr lang="fr-FR" sz="1000" dirty="0"/>
          </a:p>
          <a:p>
            <a:pPr>
              <a:spcBef>
                <a:spcPts val="0"/>
              </a:spcBef>
            </a:pPr>
            <a:r>
              <a:rPr lang="fr-FR" sz="1000" dirty="0" smtClean="0"/>
              <a:t>Champ </a:t>
            </a:r>
            <a:r>
              <a:rPr lang="fr-FR" sz="1000" dirty="0"/>
              <a:t>: salariés en poste </a:t>
            </a:r>
            <a:r>
              <a:rPr lang="fr-FR" sz="1000" dirty="0" err="1"/>
              <a:t>télétravaillable</a:t>
            </a:r>
            <a:r>
              <a:rPr lang="fr-FR" sz="1000" dirty="0"/>
              <a:t> en France, hors Mayotte.</a:t>
            </a:r>
          </a:p>
          <a:p>
            <a:pPr>
              <a:spcBef>
                <a:spcPts val="0"/>
              </a:spcBef>
            </a:pPr>
            <a:r>
              <a:rPr lang="fr-FR" sz="1000" dirty="0"/>
              <a:t>Source : Dares, enquête </a:t>
            </a:r>
            <a:r>
              <a:rPr lang="fr-FR" sz="1000" dirty="0" err="1"/>
              <a:t>TraCov</a:t>
            </a:r>
            <a:r>
              <a:rPr lang="fr-FR" sz="1000" dirty="0"/>
              <a:t> 2.</a:t>
            </a:r>
          </a:p>
          <a:p>
            <a:pPr>
              <a:spcBef>
                <a:spcPts val="0"/>
              </a:spcBef>
            </a:pPr>
            <a:endParaRPr lang="fr-FR" sz="1000" dirty="0"/>
          </a:p>
        </p:txBody>
      </p:sp>
      <p:graphicFrame>
        <p:nvGraphicFramePr>
          <p:cNvPr id="7" name="Graphique 6"/>
          <p:cNvGraphicFramePr>
            <a:graphicFrameLocks/>
          </p:cNvGraphicFramePr>
          <p:nvPr>
            <p:extLst>
              <p:ext uri="{D42A27DB-BD31-4B8C-83A1-F6EECF244321}">
                <p14:modId xmlns:p14="http://schemas.microsoft.com/office/powerpoint/2010/main" val="4180676287"/>
              </p:ext>
            </p:extLst>
          </p:nvPr>
        </p:nvGraphicFramePr>
        <p:xfrm>
          <a:off x="1095555" y="1871931"/>
          <a:ext cx="10592444" cy="3959525"/>
        </p:xfrm>
        <a:graphic>
          <a:graphicData uri="http://schemas.openxmlformats.org/drawingml/2006/chart">
            <c:chart xmlns:c="http://schemas.openxmlformats.org/drawingml/2006/chart" xmlns:r="http://schemas.openxmlformats.org/officeDocument/2006/relationships" r:id="rId2"/>
          </a:graphicData>
        </a:graphic>
      </p:graphicFrame>
      <p:sp>
        <p:nvSpPr>
          <p:cNvPr id="5" name="Flèche vers le haut 4"/>
          <p:cNvSpPr/>
          <p:nvPr/>
        </p:nvSpPr>
        <p:spPr>
          <a:xfrm>
            <a:off x="503399" y="2156604"/>
            <a:ext cx="393747" cy="2613804"/>
          </a:xfrm>
          <a:prstGeom prst="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err="1" smtClean="0"/>
          </a:p>
        </p:txBody>
      </p:sp>
      <p:sp>
        <p:nvSpPr>
          <p:cNvPr id="8" name="Espace réservé du texte 1"/>
          <p:cNvSpPr txBox="1">
            <a:spLocks/>
          </p:cNvSpPr>
          <p:nvPr/>
        </p:nvSpPr>
        <p:spPr>
          <a:xfrm rot="16200000">
            <a:off x="-631678" y="3339143"/>
            <a:ext cx="2429218" cy="433314"/>
          </a:xfrm>
          <a:prstGeom prst="rect">
            <a:avLst/>
          </a:prstGeom>
        </p:spPr>
        <p:txBody>
          <a:bodyPr vert="horz" wrap="square" lIns="0" tIns="0" rIns="0" bIns="0" numCol="1" spcCol="540000" rtlCol="0">
            <a:noAutofit/>
          </a:bodyPr>
          <a:lstStyle>
            <a:lvl1pPr marL="0" indent="0" algn="l" defTabSz="685800" rtl="0" eaLnBrk="1" latinLnBrk="0" hangingPunct="1">
              <a:lnSpc>
                <a:spcPct val="100000"/>
              </a:lnSpc>
              <a:spcBef>
                <a:spcPts val="1800"/>
              </a:spcBef>
              <a:buFont typeface="Arial" panose="020B0604020202020204" pitchFamily="34" charset="0"/>
              <a:buNone/>
              <a:defRPr sz="2000" b="0" kern="1200">
                <a:solidFill>
                  <a:schemeClr val="tx1"/>
                </a:solidFill>
                <a:latin typeface="+mn-lt"/>
                <a:ea typeface="+mn-ea"/>
                <a:cs typeface="+mn-cs"/>
              </a:defRPr>
            </a:lvl1pPr>
            <a:lvl2pPr marL="216000" indent="-21600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r-FR" sz="1200" b="1" dirty="0" smtClean="0"/>
              <a:t>Conditions de travail dégradées</a:t>
            </a:r>
            <a:endParaRPr lang="fr-FR" sz="1200" b="1" dirty="0"/>
          </a:p>
        </p:txBody>
      </p:sp>
    </p:spTree>
    <p:extLst>
      <p:ext uri="{BB962C8B-B14F-4D97-AF65-F5344CB8AC3E}">
        <p14:creationId xmlns:p14="http://schemas.microsoft.com/office/powerpoint/2010/main" val="18514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ARES">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2.xml><?xml version="1.0" encoding="utf-8"?>
<a:theme xmlns:a="http://schemas.openxmlformats.org/drawingml/2006/main" name="DARES - Section 1">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ES - Section 2">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5.xml><?xml version="1.0" encoding="utf-8"?>
<a:theme xmlns:a="http://schemas.openxmlformats.org/drawingml/2006/main" name="DARES - Section 3">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Novaty PowerPoint 4x3 FR</Template>
  <TotalTime>17337</TotalTime>
  <Words>4864</Words>
  <Application>Microsoft Office PowerPoint</Application>
  <PresentationFormat>Grand écran</PresentationFormat>
  <Paragraphs>2131</Paragraphs>
  <Slides>39</Slides>
  <Notes>2</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39</vt:i4>
      </vt:variant>
    </vt:vector>
  </HeadingPairs>
  <TitlesOfParts>
    <vt:vector size="47" baseType="lpstr">
      <vt:lpstr>Arial</vt:lpstr>
      <vt:lpstr>Calibri</vt:lpstr>
      <vt:lpstr>Calibri Light</vt:lpstr>
      <vt:lpstr>DARES</vt:lpstr>
      <vt:lpstr>DARES - Section 1</vt:lpstr>
      <vt:lpstr>Conception personnalisée</vt:lpstr>
      <vt:lpstr>DARES - Section 2</vt:lpstr>
      <vt:lpstr>DARES - Section 3</vt:lpstr>
      <vt:lpstr>Présentation PowerPoint</vt:lpstr>
      <vt:lpstr>   1. Comment évolue la pratique du télétravail depuis la crise sanitaire ? </vt:lpstr>
      <vt:lpstr>1.1. En 2023, un quart des salariés en télétravail</vt:lpstr>
      <vt:lpstr>1.2. Entre 2019 et 2023, une hausse du télétravail portée par les cadres</vt:lpstr>
      <vt:lpstr>1.2. Une féminisation des pratiques de télétravail</vt:lpstr>
      <vt:lpstr>1.3. Un tiers des salariés souhaitent télétravailler  </vt:lpstr>
      <vt:lpstr>1.4. Les télétravailleurs veulent télétravailler plus</vt:lpstr>
      <vt:lpstr>2. Le télétravail améliore-t-il les conditions de travail et de vie des salariés ? </vt:lpstr>
      <vt:lpstr>2.1. Les télétravailleurs ont globalement de meilleures conditions de travail que les non-télétravailleurs…</vt:lpstr>
      <vt:lpstr>2.2. … avec plus d’autonomie et un travail moins intense mais un moindre soutien social à distance que sur site </vt:lpstr>
      <vt:lpstr>2.3. Une répartition des tâches plus équilibrée mais des écarts de charge mentale plus prononcés</vt:lpstr>
      <vt:lpstr>2.4. Un meilleur état de santé mais un présentéisme accru</vt:lpstr>
      <vt:lpstr>Présentation PowerPoint</vt:lpstr>
      <vt:lpstr>Présentation PowerPoint</vt:lpstr>
      <vt:lpstr>Annexes complémentaires</vt:lpstr>
      <vt:lpstr>1.1. 15 principaux métiers rassemblant le plus de salariés en télétravail en 2023</vt:lpstr>
      <vt:lpstr>1.2. Évolution des caractéristiques sociodémographiques et d’emploi des salariés en télétravail entre 2019 et 2023 (en %) </vt:lpstr>
      <vt:lpstr>1.3. Évolution de l’organisation du télétravail entre 2021 et 2023 (en %)</vt:lpstr>
      <vt:lpstr>1.4. Souhaits exprimés par les télétravailleurs sur l’intensité du recours au télétravail, selon leur pratique du télétravail en 2021 et 2023 (en % de salariés)</vt:lpstr>
      <vt:lpstr>1.5. Souhaits exprimés par les télétravailleurs sur l’intensité du recours au télétravail, selon la catégorie socioprofessionnelle en 2021 et 2023 (en % de salariés)</vt:lpstr>
      <vt:lpstr>1.6. Souhaits de télétravail de l’ensemble des salariés en 2021 et 2023 (en %)</vt:lpstr>
      <vt:lpstr>1.7. Souhaits de télétravail des non-télétravailleurs selon la catégorie socioprofessionnelle en 2021 et en 2023 (en % de salariés) </vt:lpstr>
      <vt:lpstr>1.8. 10 principaux métiers concentrant le « vivier » de télétravailleurs en 2023 : répartition des effectifs de chaque métier selon le souhait et la pratique du télétravail (en %) </vt:lpstr>
      <vt:lpstr>1.9. Proportion de télétravailleurs selon les caractéristiques démographiques et les conditions d'emploi entre 2019 et 2023 (en %) </vt:lpstr>
      <vt:lpstr>1.10. Organisation du télétravail selon les caractéristiques démographiques et les conditions d'emploi en 2023 (en %) </vt:lpstr>
      <vt:lpstr>1.11. Souhaits de télétravail parmi les non-télétravailleurs en 2021 et 2023 (en % de salariés)</vt:lpstr>
      <vt:lpstr>1.12. Évolution des souhaits de télétravail des personnes salariées entre 2021 et 2023 selon leurs caractéristiques socio-démographiques et leurs conditions d'emploi (en %)</vt:lpstr>
      <vt:lpstr>1.13. Évolution des caractéristiques socio-démographiques et des conditions d'emploi selon les souhaits de télétravail entre 2021 et 2023 (en %)</vt:lpstr>
      <vt:lpstr>2.1. Différences de conditions de travail des télétravailleurs entre activité à distance et présence sur site, en 2023</vt:lpstr>
      <vt:lpstr>2.2. Souhaits de télétravail des salariés en poste télétravaillable selon la fréquence de leur pratique, en 2023 (en % de salariés)</vt:lpstr>
      <vt:lpstr>2.3. Articulation entre vie professionnelle et vie privée des salariés en couple selon la pratique du télétravail, en 2023 (en %)</vt:lpstr>
      <vt:lpstr>2.4. Proportion de salariés en couple effectuant plus de sept heures hebdomadaires de travail domestique selon la pratique du télétravail, le genre et la présence d’enfants, en 2023 (en %)</vt:lpstr>
      <vt:lpstr>2.5. Proportion de salariés en couple préoccupés par la gestion quotidienne du foyer pendant les horaires de travail, selon la pratique du télétravail, le genre et la présence d’enfants, en 2023 (en %)</vt:lpstr>
      <vt:lpstr>2.6. État de santé déclaré des salariés selon la pratique du télétravail, en 2023 (en %)</vt:lpstr>
      <vt:lpstr>2.7. Présence et absence au travail en cas de maladie, selon la pratique du télétravail et le genre au cours des trois derniers mois de 2023</vt:lpstr>
      <vt:lpstr>2.8. Environnement professionnel des télétravailleurs, en 2023 (en % des salariés)</vt:lpstr>
      <vt:lpstr>2.9. Différences de conditions de travail des télétravailleurs entre présence sur site et activité à distance selon les souhaits de télétravail, en 2023</vt:lpstr>
      <vt:lpstr>2.10. Articulation entre vie professionnelle et vie privée des salariés en couple selon la pratique et les souhaits de télétravail, en 2023 (en %)</vt:lpstr>
      <vt:lpstr>2.11. État de santé déclaré des salariés selon la pratique du télétravail et les souhaits en matière, en 2023 (en %)</vt:lpstr>
    </vt:vector>
  </TitlesOfParts>
  <Manager>Benjamin Cazanova</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benjamin.cazanova@novaty.com</dc:creator>
  <cp:keywords>PowerPoint Design</cp:keywords>
  <cp:lastModifiedBy>Louis-Alexandre ERB (Dares)</cp:lastModifiedBy>
  <cp:revision>548</cp:revision>
  <cp:lastPrinted>2023-04-17T15:07:52Z</cp:lastPrinted>
  <dcterms:created xsi:type="dcterms:W3CDTF">2016-09-20T11:36:32Z</dcterms:created>
  <dcterms:modified xsi:type="dcterms:W3CDTF">2024-11-06T10:15:11Z</dcterms:modified>
  <cp:category>www.novaty.com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ttonT1">
    <vt:lpwstr>12569724</vt:lpwstr>
  </property>
  <property fmtid="{D5CDD505-2E9C-101B-9397-08002B2CF9AE}" pid="3" name="buttonT2">
    <vt:lpwstr>13949357</vt:lpwstr>
  </property>
  <property fmtid="{D5CDD505-2E9C-101B-9397-08002B2CF9AE}" pid="4" name="buttonT3">
    <vt:lpwstr>8228095</vt:lpwstr>
  </property>
  <property fmtid="{D5CDD505-2E9C-101B-9397-08002B2CF9AE}" pid="5" name="buttonT4">
    <vt:lpwstr>10529269</vt:lpwstr>
  </property>
  <property fmtid="{D5CDD505-2E9C-101B-9397-08002B2CF9AE}" pid="6" name="buttonFill1">
    <vt:lpwstr>12569724</vt:lpwstr>
  </property>
  <property fmtid="{D5CDD505-2E9C-101B-9397-08002B2CF9AE}" pid="7" name="buttonFill2">
    <vt:lpwstr>13949357</vt:lpwstr>
  </property>
  <property fmtid="{D5CDD505-2E9C-101B-9397-08002B2CF9AE}" pid="8" name="buttonFill3">
    <vt:lpwstr>8228095</vt:lpwstr>
  </property>
  <property fmtid="{D5CDD505-2E9C-101B-9397-08002B2CF9AE}" pid="9" name="buttonFill4">
    <vt:lpwstr>10529269</vt:lpwstr>
  </property>
  <property fmtid="{D5CDD505-2E9C-101B-9397-08002B2CF9AE}" pid="10" name="buttonBorder1">
    <vt:lpwstr>12569724</vt:lpwstr>
  </property>
  <property fmtid="{D5CDD505-2E9C-101B-9397-08002B2CF9AE}" pid="11" name="buttonBorder2">
    <vt:lpwstr>13949357</vt:lpwstr>
  </property>
  <property fmtid="{D5CDD505-2E9C-101B-9397-08002B2CF9AE}" pid="12" name="buttonBorder3">
    <vt:lpwstr>8228095</vt:lpwstr>
  </property>
  <property fmtid="{D5CDD505-2E9C-101B-9397-08002B2CF9AE}" pid="13" name="buttonBorder4">
    <vt:lpwstr>10529269</vt:lpwstr>
  </property>
</Properties>
</file>